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63" r:id="rId2"/>
    <p:sldId id="377" r:id="rId3"/>
    <p:sldId id="343" r:id="rId4"/>
    <p:sldId id="369" r:id="rId5"/>
    <p:sldId id="379" r:id="rId6"/>
    <p:sldId id="381" r:id="rId7"/>
    <p:sldId id="384" r:id="rId8"/>
    <p:sldId id="385" r:id="rId9"/>
  </p:sldIdLst>
  <p:sldSz cx="9906000" cy="6858000" type="A4"/>
  <p:notesSz cx="9723438" cy="6858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17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306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00FF"/>
    <a:srgbClr val="FF9900"/>
    <a:srgbClr val="EAEAEA"/>
    <a:srgbClr val="FF0000"/>
    <a:srgbClr val="C8D1E4"/>
    <a:srgbClr val="6E83B8"/>
    <a:srgbClr val="CC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9" autoAdjust="0"/>
    <p:restoredTop sz="94637" autoAdjust="0"/>
  </p:normalViewPr>
  <p:slideViewPr>
    <p:cSldViewPr>
      <p:cViewPr varScale="1">
        <p:scale>
          <a:sx n="104" d="100"/>
          <a:sy n="104" d="100"/>
        </p:scale>
        <p:origin x="376" y="100"/>
      </p:cViewPr>
      <p:guideLst>
        <p:guide orient="horz" pos="816"/>
        <p:guide pos="17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202"/>
    </p:cViewPr>
  </p:sorterViewPr>
  <p:notesViewPr>
    <p:cSldViewPr>
      <p:cViewPr varScale="1">
        <p:scale>
          <a:sx n="110" d="100"/>
          <a:sy n="110" d="100"/>
        </p:scale>
        <p:origin x="-462" y="-84"/>
      </p:cViewPr>
      <p:guideLst>
        <p:guide orient="horz" pos="2160"/>
        <p:guide pos="30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14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3" rIns="91430" bIns="45713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861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08625" y="0"/>
            <a:ext cx="4214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3" rIns="91430" bIns="45713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861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4214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3" rIns="91430" bIns="45713" numCol="1" anchor="b" anchorCtr="0" compatLnSpc="1">
            <a:prstTxWarp prst="textNoShape">
              <a:avLst/>
            </a:prstTxWarp>
          </a:bodyPr>
          <a:lstStyle>
            <a:lvl1pPr algn="l" eaLnBrk="1" latinLnBrk="1" hangingPunct="1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861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08625" y="6515100"/>
            <a:ext cx="4214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3" rIns="91430" bIns="45713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/>
            </a:lvl1pPr>
          </a:lstStyle>
          <a:p>
            <a:fld id="{F1E37983-F2DA-4646-B778-7CD95E2193B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33450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51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3" rIns="91430" bIns="45713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59425" y="0"/>
            <a:ext cx="414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3" rIns="91430" bIns="45713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89263" y="525463"/>
            <a:ext cx="3725862" cy="2581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08100" y="3263900"/>
            <a:ext cx="7085013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3" rIns="91430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29388"/>
            <a:ext cx="4251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3" rIns="91430" bIns="45713" numCol="1" anchor="b" anchorCtr="0" compatLnSpc="1">
            <a:prstTxWarp prst="textNoShape">
              <a:avLst/>
            </a:prstTxWarp>
          </a:bodyPr>
          <a:lstStyle>
            <a:lvl1pPr algn="l" eaLnBrk="1" latinLnBrk="1" hangingPunct="1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59425" y="6529388"/>
            <a:ext cx="4140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3" rIns="91430" bIns="45713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/>
            </a:lvl1pPr>
          </a:lstStyle>
          <a:p>
            <a:fld id="{B53E7E59-2335-41F5-B9BC-63A5A8A3805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653923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3B04FD-B9D4-42D8-9A03-BD19818A43FD}" type="slidenum">
              <a:rPr lang="en-US" altLang="ko-KR"/>
              <a:pPr/>
              <a:t>0</a:t>
            </a:fld>
            <a:endParaRPr lang="en-US" altLang="ko-KR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B4917D-A26A-429C-A2D5-51C4C17C8C6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14B210-7205-40B5-B9BC-74518C513E6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7EB87A-18F7-4090-96CC-914A1BA2A6C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02843C-77C6-4A4D-81A2-7DDB9F41397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349BCD-E396-44AC-99E7-A680DFC99EB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BC97B5-9379-44E0-B14A-473FC77FCF1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634F89-B899-4FC1-90C8-E34E496CBE4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B3E56-6D4B-4CC8-BD66-60B94CD6E3A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E133F8-1417-4957-8755-7D5C53DAB8C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2F6E37-DD3A-494A-AFEA-E2CFC58AD12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CE1158-4BEC-4492-A82A-A01B11800B4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692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D1E6AEA8-6389-4CE8-B198-44450847CF2D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4221163" y="2762250"/>
            <a:ext cx="1555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3" name="Rectangle 12"/>
          <p:cNvSpPr>
            <a:spLocks noChangeArrowheads="1"/>
          </p:cNvSpPr>
          <p:nvPr userDrawn="1"/>
        </p:nvSpPr>
        <p:spPr bwMode="auto">
          <a:xfrm>
            <a:off x="9356725" y="0"/>
            <a:ext cx="514350" cy="71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031" name="Text Box 15"/>
          <p:cNvSpPr txBox="1">
            <a:spLocks noChangeArrowheads="1"/>
          </p:cNvSpPr>
          <p:nvPr userDrawn="1"/>
        </p:nvSpPr>
        <p:spPr bwMode="auto">
          <a:xfrm>
            <a:off x="7599363" y="430213"/>
            <a:ext cx="20097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latinLnBrk="1" hangingPunct="1">
              <a:spcBef>
                <a:spcPct val="50000"/>
              </a:spcBef>
              <a:defRPr/>
            </a:pPr>
            <a:r>
              <a:rPr lang="en-US" altLang="ko-KR" sz="8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1. </a:t>
            </a:r>
            <a:r>
              <a:rPr lang="ko-KR" altLang="en-US" sz="8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소제목</a:t>
            </a:r>
          </a:p>
        </p:txBody>
      </p:sp>
      <p:sp>
        <p:nvSpPr>
          <p:cNvPr id="1032" name="Rectangle 16"/>
          <p:cNvSpPr>
            <a:spLocks noChangeArrowheads="1"/>
          </p:cNvSpPr>
          <p:nvPr userDrawn="1"/>
        </p:nvSpPr>
        <p:spPr bwMode="auto">
          <a:xfrm>
            <a:off x="4770438" y="6289675"/>
            <a:ext cx="38893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 defTabSz="762000" eaLnBrk="1" hangingPunct="1"/>
            <a:r>
              <a:rPr lang="en-US" altLang="ko-KR" sz="1000">
                <a:latin typeface="Book Antiqua" pitchFamily="18" charset="0"/>
                <a:ea typeface="HY신문명조" pitchFamily="18" charset="-127"/>
              </a:rPr>
              <a:t>P - </a:t>
            </a:r>
            <a:fld id="{9CC7286C-7C7C-4E72-898A-450153A5D335}" type="slidenum">
              <a:rPr lang="en-US" altLang="ko-KR" sz="1000">
                <a:latin typeface="Book Antiqua" pitchFamily="18" charset="0"/>
                <a:ea typeface="HY신문명조" pitchFamily="18" charset="-127"/>
              </a:rPr>
              <a:pPr algn="ctr" defTabSz="762000" eaLnBrk="1" hangingPunct="1"/>
              <a:t>‹#›</a:t>
            </a:fld>
            <a:endParaRPr lang="en-US" altLang="ko-KR" sz="1000">
              <a:latin typeface="Book Antiqua" pitchFamily="18" charset="0"/>
              <a:ea typeface="HY신문명조" pitchFamily="18" charset="-127"/>
            </a:endParaRPr>
          </a:p>
        </p:txBody>
      </p:sp>
      <p:sp>
        <p:nvSpPr>
          <p:cNvPr id="1033" name="Text Box 17"/>
          <p:cNvSpPr txBox="1">
            <a:spLocks noChangeArrowheads="1"/>
          </p:cNvSpPr>
          <p:nvPr userDrawn="1"/>
        </p:nvSpPr>
        <p:spPr bwMode="auto">
          <a:xfrm>
            <a:off x="533400" y="6303963"/>
            <a:ext cx="2163763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defTabSz="7620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7620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7620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7620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7620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900">
                <a:latin typeface="Times New Roman" pitchFamily="18" charset="0"/>
                <a:ea typeface="바탕" pitchFamily="18" charset="-127"/>
              </a:rPr>
              <a:t>Copyright </a:t>
            </a:r>
            <a:r>
              <a:rPr lang="en-US" altLang="ko-KR" sz="900">
                <a:latin typeface="Times New Roman" pitchFamily="18" charset="0"/>
                <a:ea typeface="바탕" pitchFamily="18" charset="-127"/>
                <a:sym typeface="Symbol" pitchFamily="18" charset="2"/>
              </a:rPr>
              <a:t></a:t>
            </a:r>
            <a:r>
              <a:rPr lang="en-US" altLang="ko-KR" sz="900">
                <a:latin typeface="Times New Roman" pitchFamily="18" charset="0"/>
                <a:ea typeface="바탕" pitchFamily="18" charset="-127"/>
              </a:rPr>
              <a:t> 2002 Soosung, Inc. All rights reserved</a:t>
            </a:r>
          </a:p>
        </p:txBody>
      </p:sp>
      <p:pic>
        <p:nvPicPr>
          <p:cNvPr id="1034" name="Picture 26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4475" y="6172200"/>
            <a:ext cx="951865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38" descr="수성아트텍 로고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088" y="79375"/>
            <a:ext cx="2414587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5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06663" y="0"/>
            <a:ext cx="7399337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jpe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hyperlink" Target="mailto:soosung77@empal.com" TargetMode="External"/><Relationship Id="rId5" Type="http://schemas.openxmlformats.org/officeDocument/2006/relationships/image" Target="../media/image6.png"/><Relationship Id="rId15" Type="http://schemas.openxmlformats.org/officeDocument/2006/relationships/image" Target="../media/image15.jpeg"/><Relationship Id="rId10" Type="http://schemas.openxmlformats.org/officeDocument/2006/relationships/image" Target="../media/image11.png"/><Relationship Id="rId19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png"/><Relationship Id="rId9" Type="http://schemas.openxmlformats.org/officeDocument/2006/relationships/image" Target="../media/image5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pn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png"/><Relationship Id="rId10" Type="http://schemas.openxmlformats.org/officeDocument/2006/relationships/image" Target="../media/image62.jpeg"/><Relationship Id="rId4" Type="http://schemas.openxmlformats.org/officeDocument/2006/relationships/image" Target="../media/image56.png"/><Relationship Id="rId9" Type="http://schemas.openxmlformats.org/officeDocument/2006/relationships/image" Target="../media/image6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4"/>
          <p:cNvGrpSpPr>
            <a:grpSpLocks/>
          </p:cNvGrpSpPr>
          <p:nvPr/>
        </p:nvGrpSpPr>
        <p:grpSpPr bwMode="auto">
          <a:xfrm>
            <a:off x="0" y="0"/>
            <a:ext cx="9921875" cy="6858000"/>
            <a:chOff x="0" y="0"/>
            <a:chExt cx="9150350" cy="6858000"/>
          </a:xfrm>
        </p:grpSpPr>
        <p:pic>
          <p:nvPicPr>
            <p:cNvPr id="4114" name="그림 13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5" name="그림 17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4588" y="1588"/>
              <a:ext cx="1141412" cy="1141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6" name="그림 18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6000" y="1143000"/>
              <a:ext cx="1144588" cy="1144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7" name="그림 19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16588" y="0"/>
              <a:ext cx="11430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8" name="그림 21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02589" y="0"/>
              <a:ext cx="1147761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99" name="Picture 10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2700"/>
            <a:ext cx="9906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55"/>
          <p:cNvSpPr>
            <a:spLocks noChangeArrowheads="1"/>
          </p:cNvSpPr>
          <p:nvPr/>
        </p:nvSpPr>
        <p:spPr bwMode="auto">
          <a:xfrm>
            <a:off x="4724400" y="6324600"/>
            <a:ext cx="4572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endParaRPr lang="ko-KR" altLang="en-US"/>
          </a:p>
        </p:txBody>
      </p: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6343650" y="2976563"/>
            <a:ext cx="3578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defRPr/>
            </a:pPr>
            <a:r>
              <a:rPr lang="en-US" altLang="ko-KR" sz="1400" b="1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Design Mock-Up &amp; Working Mock-Up</a:t>
            </a:r>
          </a:p>
        </p:txBody>
      </p:sp>
      <p:pic>
        <p:nvPicPr>
          <p:cNvPr id="4102" name="그림 9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67313" y="2128838"/>
            <a:ext cx="319246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3"/>
          <p:cNvSpPr>
            <a:spLocks noChangeArrowheads="1"/>
          </p:cNvSpPr>
          <p:nvPr/>
        </p:nvSpPr>
        <p:spPr bwMode="auto">
          <a:xfrm>
            <a:off x="0" y="4724400"/>
            <a:ext cx="9906000" cy="19256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endParaRPr lang="ko-KR" altLang="ko-KR" sz="1800" b="1"/>
          </a:p>
        </p:txBody>
      </p:sp>
      <p:pic>
        <p:nvPicPr>
          <p:cNvPr id="36" name="그림 10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047" y="1066133"/>
            <a:ext cx="6354673" cy="3298971"/>
          </a:xfrm>
          <a:prstGeom prst="rect">
            <a:avLst/>
          </a:prstGeom>
        </p:spPr>
      </p:pic>
      <p:sp>
        <p:nvSpPr>
          <p:cNvPr id="4105" name="Text Box 11"/>
          <p:cNvSpPr txBox="1">
            <a:spLocks noChangeArrowheads="1"/>
          </p:cNvSpPr>
          <p:nvPr/>
        </p:nvSpPr>
        <p:spPr bwMode="auto">
          <a:xfrm>
            <a:off x="1065213" y="5229225"/>
            <a:ext cx="8785225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lang="ko-KR" altLang="en-US" b="1" dirty="0"/>
              <a:t>서울시 금천구 가산디지털</a:t>
            </a:r>
            <a:r>
              <a:rPr lang="en-US" altLang="ko-KR" b="1" dirty="0"/>
              <a:t>1</a:t>
            </a:r>
            <a:r>
              <a:rPr lang="ko-KR" altLang="en-US" b="1" dirty="0"/>
              <a:t>로 </a:t>
            </a:r>
            <a:r>
              <a:rPr lang="en-US" altLang="ko-KR" b="1" dirty="0"/>
              <a:t>119</a:t>
            </a:r>
            <a:r>
              <a:rPr lang="ko-KR" altLang="en-US" b="1" dirty="0"/>
              <a:t> </a:t>
            </a:r>
            <a:r>
              <a:rPr lang="en-US" altLang="ko-KR" b="1" dirty="0"/>
              <a:t>SK</a:t>
            </a:r>
            <a:r>
              <a:rPr lang="ko-KR" altLang="en-US" b="1" dirty="0"/>
              <a:t>트윈타워 </a:t>
            </a:r>
            <a:r>
              <a:rPr lang="en-US" altLang="ko-KR" b="1" dirty="0"/>
              <a:t>B</a:t>
            </a:r>
            <a:r>
              <a:rPr lang="ko-KR" altLang="en-US" b="1" dirty="0"/>
              <a:t>동 </a:t>
            </a:r>
            <a:r>
              <a:rPr lang="en-US" altLang="ko-KR" b="1" dirty="0"/>
              <a:t>415</a:t>
            </a:r>
            <a:r>
              <a:rPr lang="ko-KR" altLang="en-US" b="1" dirty="0"/>
              <a:t>호  </a:t>
            </a:r>
            <a:r>
              <a:rPr lang="en-US" altLang="ko-KR" b="1" dirty="0"/>
              <a:t> </a:t>
            </a:r>
            <a:r>
              <a:rPr lang="ko-KR" altLang="en-US" b="1" dirty="0"/>
              <a:t>         </a:t>
            </a:r>
            <a:endParaRPr lang="en-US" altLang="ko-KR" b="1" dirty="0"/>
          </a:p>
          <a:p>
            <a:pPr eaLnBrk="1" latinLnBrk="1" hangingPunct="1"/>
            <a:r>
              <a:rPr lang="ko-KR" altLang="en-US" sz="1400" b="1" dirty="0"/>
              <a:t>홈페이지   </a:t>
            </a:r>
            <a:r>
              <a:rPr lang="en-US" altLang="ko-KR" sz="1400" b="1" dirty="0"/>
              <a:t>www.ssarttech.com      E-mail 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  <a:hlinkClick r:id="rId11"/>
              </a:rPr>
              <a:t>soosung77@empal.com</a:t>
            </a:r>
            <a:endParaRPr lang="en-US" altLang="ko-KR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1" hangingPunct="1"/>
            <a:r>
              <a:rPr lang="en-US" altLang="ko-KR" sz="1400" b="1" dirty="0"/>
              <a:t>Tel : 02) 866-4020      Fax : 02) 866-4030        </a:t>
            </a:r>
            <a:r>
              <a:rPr lang="en-US" altLang="ko-KR" sz="1400" b="1" dirty="0" err="1"/>
              <a:t>soosung_art</a:t>
            </a:r>
            <a:endParaRPr lang="en-US" altLang="ko-KR" sz="1400" b="1" dirty="0"/>
          </a:p>
          <a:p>
            <a:pPr eaLnBrk="1" latinLnBrk="1" hangingPunct="1"/>
            <a:r>
              <a:rPr lang="ko-KR" altLang="en-US" sz="1400" b="1" dirty="0"/>
              <a:t>위치 </a:t>
            </a:r>
            <a:r>
              <a:rPr lang="en-US" altLang="ko-KR" sz="1400" b="1" dirty="0"/>
              <a:t>:</a:t>
            </a:r>
            <a:r>
              <a:rPr lang="ko-KR" altLang="en-US" sz="1400" b="1" dirty="0"/>
              <a:t> </a:t>
            </a:r>
            <a:r>
              <a:rPr lang="ko-KR" altLang="en-US" sz="1400" b="1" dirty="0" err="1"/>
              <a:t>가산디지털단지역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1</a:t>
            </a:r>
            <a:r>
              <a:rPr lang="ko-KR" altLang="en-US" sz="1400" b="1" dirty="0"/>
              <a:t>호선</a:t>
            </a:r>
            <a:r>
              <a:rPr lang="en-US" altLang="ko-KR" sz="1400" b="1" dirty="0"/>
              <a:t>/ 7</a:t>
            </a:r>
            <a:r>
              <a:rPr lang="ko-KR" altLang="en-US" sz="1400" b="1" dirty="0"/>
              <a:t>호선 </a:t>
            </a:r>
            <a:r>
              <a:rPr lang="en-US" altLang="ko-KR" sz="1400" b="1" dirty="0"/>
              <a:t>5</a:t>
            </a:r>
            <a:r>
              <a:rPr lang="ko-KR" altLang="en-US" sz="1400" b="1" dirty="0"/>
              <a:t>번 출구 도보 </a:t>
            </a:r>
            <a:r>
              <a:rPr lang="en-US" altLang="ko-KR" sz="1400" b="1" dirty="0"/>
              <a:t>5</a:t>
            </a:r>
            <a:r>
              <a:rPr lang="ko-KR" altLang="en-US" sz="1400" b="1" dirty="0" err="1"/>
              <a:t>분거리</a:t>
            </a:r>
            <a:endParaRPr lang="en-US" altLang="ko-KR" sz="1400" b="1" dirty="0"/>
          </a:p>
          <a:p>
            <a:pPr eaLnBrk="1" latinLnBrk="1" hangingPunct="1"/>
            <a:r>
              <a:rPr lang="en-US" altLang="ko-KR" sz="1800" b="1" dirty="0"/>
              <a:t>H.P : 010-4766-3388</a:t>
            </a:r>
            <a:r>
              <a:rPr lang="ko-KR" altLang="en-US" sz="1800" b="1" dirty="0"/>
              <a:t> </a:t>
            </a:r>
            <a:r>
              <a:rPr lang="en-US" altLang="ko-KR" sz="1800" b="1" dirty="0"/>
              <a:t> </a:t>
            </a:r>
          </a:p>
          <a:p>
            <a:pPr eaLnBrk="1" latinLnBrk="1" hangingPunct="1"/>
            <a:endParaRPr lang="en-US" altLang="ko-KR" sz="1400" b="1" dirty="0"/>
          </a:p>
        </p:txBody>
      </p:sp>
      <p:sp>
        <p:nvSpPr>
          <p:cNvPr id="4106" name="Rectangle 14"/>
          <p:cNvSpPr>
            <a:spLocks noChangeArrowheads="1"/>
          </p:cNvSpPr>
          <p:nvPr/>
        </p:nvSpPr>
        <p:spPr bwMode="auto">
          <a:xfrm>
            <a:off x="0" y="3421063"/>
            <a:ext cx="9906000" cy="1303337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latinLnBrk="1" hangingPunct="1"/>
            <a:endParaRPr lang="ko-KR" altLang="en-US" sz="1800" b="1"/>
          </a:p>
        </p:txBody>
      </p:sp>
      <p:sp>
        <p:nvSpPr>
          <p:cNvPr id="4107" name="Text Box 12"/>
          <p:cNvSpPr txBox="1">
            <a:spLocks noChangeArrowheads="1"/>
          </p:cNvSpPr>
          <p:nvPr/>
        </p:nvSpPr>
        <p:spPr bwMode="auto">
          <a:xfrm>
            <a:off x="2360712" y="3789040"/>
            <a:ext cx="4987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lang="en-US" altLang="ko-KR" sz="32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㈜ </a:t>
            </a:r>
            <a:r>
              <a:rPr lang="ko-KR" altLang="en-US" sz="3200" b="1" dirty="0" err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수성아트텍</a:t>
            </a:r>
            <a:r>
              <a:rPr lang="ko-KR" altLang="en-US" sz="32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회사소개서</a:t>
            </a:r>
          </a:p>
        </p:txBody>
      </p:sp>
      <p:pic>
        <p:nvPicPr>
          <p:cNvPr id="4109" name="그림 13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19513" y="1588"/>
            <a:ext cx="1238250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3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19513" y="2289175"/>
            <a:ext cx="1350962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그림 8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4688" y="-6508104"/>
            <a:ext cx="10895013" cy="1089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 descr="삼각대, 광학 기기, 망원경이(가) 표시된 사진&#10;&#10;자동 생성된 설명">
            <a:extLst>
              <a:ext uri="{FF2B5EF4-FFF2-40B4-BE49-F238E27FC236}">
                <a16:creationId xmlns:a16="http://schemas.microsoft.com/office/drawing/2014/main" id="{4E9D3360-6431-06F2-81D0-FF98EC1AAE9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1239372" cy="1872207"/>
          </a:xfrm>
          <a:prstGeom prst="rect">
            <a:avLst/>
          </a:prstGeom>
        </p:spPr>
      </p:pic>
      <p:pic>
        <p:nvPicPr>
          <p:cNvPr id="9" name="그림 8" descr="실내, 이어폰, 디자인이(가) 표시된 사진&#10;&#10;낮은 신뢰도로 자동 생성된 설명">
            <a:extLst>
              <a:ext uri="{FF2B5EF4-FFF2-40B4-BE49-F238E27FC236}">
                <a16:creationId xmlns:a16="http://schemas.microsoft.com/office/drawing/2014/main" id="{D495A469-9121-20A8-3B19-F57A6344146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566" y="0"/>
            <a:ext cx="1254104" cy="1163378"/>
          </a:xfrm>
          <a:prstGeom prst="rect">
            <a:avLst/>
          </a:prstGeom>
        </p:spPr>
      </p:pic>
      <p:pic>
        <p:nvPicPr>
          <p:cNvPr id="12" name="그림 11" descr="005.png">
            <a:extLst>
              <a:ext uri="{FF2B5EF4-FFF2-40B4-BE49-F238E27FC236}">
                <a16:creationId xmlns:a16="http://schemas.microsoft.com/office/drawing/2014/main" id="{4C5DF7D5-8A2D-5591-7CE5-2BF92597078D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702117" y="2268796"/>
            <a:ext cx="1258493" cy="1168142"/>
          </a:xfrm>
          <a:prstGeom prst="rect">
            <a:avLst/>
          </a:prstGeom>
        </p:spPr>
      </p:pic>
      <p:pic>
        <p:nvPicPr>
          <p:cNvPr id="15" name="그림 10">
            <a:extLst>
              <a:ext uri="{FF2B5EF4-FFF2-40B4-BE49-F238E27FC236}">
                <a16:creationId xmlns:a16="http://schemas.microsoft.com/office/drawing/2014/main" id="{40E2BC56-8C91-839B-FE1D-57744C4F9B21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237651" y="2295266"/>
            <a:ext cx="1241096" cy="113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그림 1" descr="그래픽, 원, 스크린샷, 다채로움이(가) 표시된 사진&#10;&#10;자동 생성된 설명">
            <a:extLst>
              <a:ext uri="{FF2B5EF4-FFF2-40B4-BE49-F238E27FC236}">
                <a16:creationId xmlns:a16="http://schemas.microsoft.com/office/drawing/2014/main" id="{D644DF2A-27E2-310D-A0A3-6BA4531E42D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534" y="5697538"/>
            <a:ext cx="206152" cy="206152"/>
          </a:xfrm>
          <a:prstGeom prst="rect">
            <a:avLst/>
          </a:prstGeom>
        </p:spPr>
      </p:pic>
      <p:pic>
        <p:nvPicPr>
          <p:cNvPr id="6" name="그림 5" descr="패턴, 사각형, 픽셀, 디자인이(가) 표시된 사진&#10;&#10;자동 생성된 설명">
            <a:extLst>
              <a:ext uri="{FF2B5EF4-FFF2-40B4-BE49-F238E27FC236}">
                <a16:creationId xmlns:a16="http://schemas.microsoft.com/office/drawing/2014/main" id="{938C7345-FBE5-A393-206F-E5B1710BE44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267" y="5071057"/>
            <a:ext cx="1415773" cy="14157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04800" y="858838"/>
            <a:ext cx="2489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873125" eaLnBrk="1" latinLnBrk="1" hangingPunct="1"/>
            <a:r>
              <a:rPr lang="en-US" altLang="ko-KR" sz="1800" b="1">
                <a:latin typeface="HY견명조" pitchFamily="18" charset="-127"/>
              </a:rPr>
              <a:t>1. </a:t>
            </a:r>
            <a:r>
              <a:rPr lang="ko-KR" altLang="en-US" sz="1800" b="1">
                <a:latin typeface="HY견명조" pitchFamily="18" charset="-127"/>
              </a:rPr>
              <a:t>회사 개요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04800" y="1447800"/>
            <a:ext cx="2438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eaLnBrk="1" latinLnBrk="1" hangingPunct="1">
              <a:lnSpc>
                <a:spcPct val="150000"/>
              </a:lnSpc>
              <a:spcAft>
                <a:spcPct val="10000"/>
              </a:spcAft>
            </a:pPr>
            <a:r>
              <a:rPr lang="en-US" altLang="ko-KR">
                <a:solidFill>
                  <a:srgbClr val="000066"/>
                </a:solidFill>
                <a:latin typeface="Arial" pitchFamily="34" charset="0"/>
                <a:ea typeface="굴림체" pitchFamily="49" charset="-127"/>
              </a:rPr>
              <a:t>㈜</a:t>
            </a:r>
            <a:r>
              <a:rPr lang="ko-KR" altLang="en-US">
                <a:solidFill>
                  <a:srgbClr val="000066"/>
                </a:solidFill>
                <a:latin typeface="Arial" pitchFamily="34" charset="0"/>
                <a:ea typeface="굴림체" pitchFamily="49" charset="-127"/>
              </a:rPr>
              <a:t>수성아트텍은 일본 및 국내에서 인정 받은 목업 제작 기술을 바탕으로 철저한 품질 관리와 효율적인 </a:t>
            </a:r>
          </a:p>
          <a:p>
            <a:pPr eaLnBrk="1" latinLnBrk="1" hangingPunct="1">
              <a:lnSpc>
                <a:spcPct val="150000"/>
              </a:lnSpc>
              <a:spcAft>
                <a:spcPct val="10000"/>
              </a:spcAft>
            </a:pPr>
            <a:r>
              <a:rPr lang="ko-KR" altLang="en-US">
                <a:solidFill>
                  <a:srgbClr val="000066"/>
                </a:solidFill>
                <a:latin typeface="Arial" pitchFamily="34" charset="0"/>
                <a:ea typeface="굴림체" pitchFamily="49" charset="-127"/>
              </a:rPr>
              <a:t>생산관리를 통한 납기준수</a:t>
            </a:r>
            <a:r>
              <a:rPr lang="en-US" altLang="ko-KR">
                <a:solidFill>
                  <a:srgbClr val="000066"/>
                </a:solidFill>
                <a:latin typeface="Arial" pitchFamily="34" charset="0"/>
                <a:ea typeface="굴림체" pitchFamily="49" charset="-127"/>
              </a:rPr>
              <a:t>, </a:t>
            </a:r>
            <a:r>
              <a:rPr lang="ko-KR" altLang="en-US">
                <a:solidFill>
                  <a:srgbClr val="000066"/>
                </a:solidFill>
                <a:latin typeface="Arial" pitchFamily="34" charset="0"/>
                <a:ea typeface="굴림체" pitchFamily="49" charset="-127"/>
              </a:rPr>
              <a:t>그리고 철저한 원가관리를 통한 비용절감을 통해 일본 및 국내 업체에 목업관련제품을  제공하고 있습니다</a:t>
            </a:r>
            <a:r>
              <a:rPr lang="en-US" altLang="ko-KR">
                <a:solidFill>
                  <a:srgbClr val="000066"/>
                </a:solidFill>
                <a:latin typeface="Arial" pitchFamily="34" charset="0"/>
                <a:ea typeface="굴림체" pitchFamily="49" charset="-127"/>
              </a:rPr>
              <a:t>.  </a:t>
            </a:r>
            <a:br>
              <a:rPr lang="en-US" altLang="ko-KR">
                <a:solidFill>
                  <a:srgbClr val="000066"/>
                </a:solidFill>
                <a:latin typeface="Arial" pitchFamily="34" charset="0"/>
                <a:ea typeface="굴림체" pitchFamily="49" charset="-127"/>
              </a:rPr>
            </a:br>
            <a:endParaRPr lang="en-US" altLang="ko-KR">
              <a:solidFill>
                <a:srgbClr val="000066"/>
              </a:solidFill>
              <a:latin typeface="Arial" pitchFamily="34" charset="0"/>
              <a:ea typeface="굴림체" pitchFamily="49" charset="-127"/>
            </a:endParaRPr>
          </a:p>
          <a:p>
            <a:pPr algn="just" eaLnBrk="1" latinLnBrk="1" hangingPunct="1">
              <a:lnSpc>
                <a:spcPct val="130000"/>
              </a:lnSpc>
              <a:spcAft>
                <a:spcPts val="700"/>
              </a:spcAft>
            </a:pPr>
            <a:endParaRPr lang="ko-KR" altLang="en-US">
              <a:latin typeface="Times New Roman" pitchFamily="18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971800" y="838200"/>
            <a:ext cx="77788" cy="53340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12157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8037513" y="119063"/>
            <a:ext cx="954087" cy="274637"/>
          </a:xfrm>
          <a:prstGeom prst="rect">
            <a:avLst/>
          </a:prstGeom>
          <a:noFill/>
          <a:ln w="38100">
            <a:noFill/>
            <a:prstDash val="sysDot"/>
            <a:miter lim="800000"/>
            <a:headEnd/>
            <a:tailEnd/>
          </a:ln>
          <a:effectLst/>
        </p:spPr>
        <p:txBody>
          <a:bodyPr wrap="none" lIns="54000" rIns="54000">
            <a:spAutoFit/>
          </a:bodyPr>
          <a:lstStyle/>
          <a:p>
            <a:pPr algn="r" eaLnBrk="1" latinLnBrk="1" hangingPunct="1"/>
            <a:r>
              <a:rPr lang="en-US" altLang="ko-KR" b="1">
                <a:solidFill>
                  <a:schemeClr val="bg1"/>
                </a:solidFill>
              </a:rPr>
              <a:t>Ⅰ. </a:t>
            </a:r>
            <a:r>
              <a:rPr lang="ko-KR" altLang="en-US" b="1">
                <a:solidFill>
                  <a:schemeClr val="bg1"/>
                </a:solidFill>
              </a:rPr>
              <a:t>회사소개</a:t>
            </a:r>
          </a:p>
        </p:txBody>
      </p:sp>
      <p:pic>
        <p:nvPicPr>
          <p:cNvPr id="6185" name="Picture 38" descr="수성아트텍 로고"/>
          <p:cNvPicPr>
            <a:picLocks noChangeAspect="1" noChangeArrowheads="1"/>
          </p:cNvPicPr>
          <p:nvPr/>
        </p:nvPicPr>
        <p:blipFill>
          <a:blip r:embed="rId2" cstate="print"/>
          <a:srcRect l="789" t="1709" r="789" b="1709"/>
          <a:stretch>
            <a:fillRect/>
          </a:stretch>
        </p:blipFill>
        <p:spPr bwMode="auto">
          <a:xfrm>
            <a:off x="57150" y="44450"/>
            <a:ext cx="2447925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6" name="그림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44450"/>
            <a:ext cx="2474912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944888" y="6309320"/>
            <a:ext cx="1647031" cy="4261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endParaRPr lang="ko-KR" altLang="ko-KR" sz="1800" b="1">
              <a:solidFill>
                <a:srgbClr val="000000"/>
              </a:solidFill>
            </a:endParaRPr>
          </a:p>
        </p:txBody>
      </p:sp>
      <p:graphicFrame>
        <p:nvGraphicFramePr>
          <p:cNvPr id="2" name="Group 7">
            <a:extLst>
              <a:ext uri="{FF2B5EF4-FFF2-40B4-BE49-F238E27FC236}">
                <a16:creationId xmlns:a16="http://schemas.microsoft.com/office/drawing/2014/main" id="{9A25A7A7-1D60-E859-A359-9525194820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391658"/>
              </p:ext>
            </p:extLst>
          </p:nvPr>
        </p:nvGraphicFramePr>
        <p:xfrm>
          <a:off x="3049588" y="885445"/>
          <a:ext cx="6323012" cy="5286755"/>
        </p:xfrm>
        <a:graphic>
          <a:graphicData uri="http://schemas.openxmlformats.org/drawingml/2006/table">
            <a:tbl>
              <a:tblPr/>
              <a:tblGrid>
                <a:gridCol w="1456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2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8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273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회사명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                                            </a:t>
                      </a:r>
                    </a:p>
                  </a:txBody>
                  <a:tcPr marL="89990" marR="89990" marT="36010" marB="36010" anchor="ctr" horzOverflow="overflow">
                    <a:lnL cap="flat">
                      <a:noFill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㈜ 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수 성 아 </a:t>
                      </a:r>
                      <a:r>
                        <a:rPr kumimoji="1" lang="ko-KR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트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 </a:t>
                      </a:r>
                      <a:r>
                        <a:rPr kumimoji="1" lang="ko-KR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텍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89990" marR="89990" marT="36010" marB="36010" anchor="ctr" horzOverflow="overflow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대표자</a:t>
                      </a:r>
                    </a:p>
                  </a:txBody>
                  <a:tcPr marL="89990" marR="89990" marT="36010" marB="36010" anchor="ctr" horzOverflow="overflow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남순복</a:t>
                      </a:r>
                    </a:p>
                  </a:txBody>
                  <a:tcPr marL="89990" marR="89990" marT="36010" marB="36010" anchor="ctr" horzOverflow="overflow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14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설립일</a:t>
                      </a:r>
                    </a:p>
                  </a:txBody>
                  <a:tcPr marL="89990" marR="89990" marT="36010" marB="36010" anchor="ctr" horzOverflow="overflow">
                    <a:lnL cap="flat">
                      <a:noFill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2002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년 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3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월 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19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일</a:t>
                      </a:r>
                    </a:p>
                  </a:txBody>
                  <a:tcPr marL="89990" marR="89990" marT="36010" marB="36010" anchor="ctr" horzOverflow="overflow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14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주소</a:t>
                      </a:r>
                    </a:p>
                  </a:txBody>
                  <a:tcPr marL="89990" marR="89990" marT="36010" marB="36010" anchor="ctr" horzOverflow="overflow">
                    <a:lnL cap="flat">
                      <a:noFill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서울시 금천구 가산디지털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1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로 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119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 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SK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트윈타워 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B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동 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415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호</a:t>
                      </a:r>
                    </a:p>
                  </a:txBody>
                  <a:tcPr marL="89990" marR="89990" marT="36010" marB="36010" anchor="ctr" horzOverflow="overflow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73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전화번호</a:t>
                      </a:r>
                    </a:p>
                  </a:txBody>
                  <a:tcPr marL="89990" marR="89990" marT="36010" marB="36010" anchor="ctr" horzOverflow="overflow">
                    <a:lnL cap="flat">
                      <a:noFill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02-866-4020</a:t>
                      </a:r>
                    </a:p>
                  </a:txBody>
                  <a:tcPr marL="89990" marR="89990" marT="36010" marB="36010" anchor="ctr" horzOverflow="overflow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32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FAX</a:t>
                      </a:r>
                    </a:p>
                  </a:txBody>
                  <a:tcPr marL="89990" marR="89990" marT="36010" marB="36010" anchor="ctr" horzOverflow="overflow">
                    <a:lnL cap="flat">
                      <a:noFill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02-866-4030</a:t>
                      </a:r>
                    </a:p>
                  </a:txBody>
                  <a:tcPr marL="89990" marR="89990" marT="36010" marB="36010" anchor="ctr" horzOverflow="overflow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955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핸드폰</a:t>
                      </a:r>
                    </a:p>
                  </a:txBody>
                  <a:tcPr marL="89990" marR="89990" marT="36010" marB="36010" anchor="ctr" horzOverflow="overflow">
                    <a:lnL cap="flat">
                      <a:noFill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010-4766-3388</a:t>
                      </a:r>
                    </a:p>
                  </a:txBody>
                  <a:tcPr marL="89990" marR="89990" marT="36010" marB="36010" anchor="ctr" horzOverflow="overflow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114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홈페이지</a:t>
                      </a:r>
                    </a:p>
                  </a:txBody>
                  <a:tcPr marL="89990" marR="89990" marT="36010" marB="36010" anchor="ctr" horzOverflow="overflow">
                    <a:lnL cap="flat">
                      <a:noFill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체" pitchFamily="49" charset="-127"/>
                        </a:rPr>
                        <a:t>www.ssarrtech.com</a:t>
                      </a:r>
                    </a:p>
                  </a:txBody>
                  <a:tcPr marL="89990" marR="89990" marT="36010" marB="36010" anchor="ctr" horzOverflow="overflow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432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E-MAIL</a:t>
                      </a:r>
                    </a:p>
                  </a:txBody>
                  <a:tcPr marL="89990" marR="89990" marT="36010" marB="36010" anchor="ctr" horzOverflow="overflow">
                    <a:lnL cap="flat">
                      <a:noFill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soosung77@empal.com</a:t>
                      </a: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 </a:t>
                      </a:r>
                    </a:p>
                  </a:txBody>
                  <a:tcPr marL="89990" marR="89990" marT="36010" marB="36010" anchor="ctr" horzOverflow="overflow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8162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사업분야</a:t>
                      </a:r>
                    </a:p>
                  </a:txBody>
                  <a:tcPr marL="89990" marR="89990" marT="36010" marB="36010" anchor="ctr" horzOverflow="overflow">
                    <a:lnL cap="flat">
                      <a:noFill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l" defTabSz="914400" rtl="0" eaLnBrk="0" fontAlgn="base" latinLnBrk="1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Design Mock Up, Working Mock Up, 3D Modeling</a:t>
                      </a: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CNC</a:t>
                      </a:r>
                      <a:r>
                        <a:rPr kumimoji="1" lang="ko-KR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목업</a:t>
                      </a: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, 3D 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프린터 </a:t>
                      </a: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,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스프레이</a:t>
                      </a: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,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도색</a:t>
                      </a: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,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진공주형</a:t>
                      </a: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, </a:t>
                      </a:r>
                      <a:r>
                        <a:rPr kumimoji="1" lang="ko-KR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금형제작</a:t>
                      </a: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, </a:t>
                      </a: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최신</a:t>
                      </a: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3D SLA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제작</a:t>
                      </a: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, 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사출</a:t>
                      </a: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, QDM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제작</a:t>
                      </a: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,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 </a:t>
                      </a: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Reverse Engineering</a:t>
                      </a: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영상제작</a:t>
                      </a: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,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홍보물제작</a:t>
                      </a: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,</a:t>
                      </a:r>
                      <a:r>
                        <a:rPr kumimoji="1" lang="ko-KR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카다로그제작</a:t>
                      </a: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,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 산업디자인학과</a:t>
                      </a: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졸업작품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89990" marR="89990" marT="36010" marB="36010" anchor="ctr" horzOverflow="overflow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04800" y="858838"/>
            <a:ext cx="248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73125" eaLnBrk="1" latinLnBrk="1" hangingPunct="1"/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주요거래회사</a:t>
            </a:r>
          </a:p>
        </p:txBody>
      </p:sp>
      <p:sp>
        <p:nvSpPr>
          <p:cNvPr id="8195" name="Rectangle 144"/>
          <p:cNvSpPr>
            <a:spLocks noChangeArrowheads="1"/>
          </p:cNvSpPr>
          <p:nvPr/>
        </p:nvSpPr>
        <p:spPr bwMode="auto">
          <a:xfrm>
            <a:off x="304800" y="1447800"/>
            <a:ext cx="2438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eaLnBrk="1" latinLnBrk="1" hangingPunct="1">
              <a:lnSpc>
                <a:spcPct val="150000"/>
              </a:lnSpc>
              <a:spcAft>
                <a:spcPct val="10000"/>
              </a:spcAft>
            </a:pPr>
            <a:r>
              <a:rPr lang="ko-KR" altLang="en-US">
                <a:solidFill>
                  <a:srgbClr val="000066"/>
                </a:solidFill>
                <a:latin typeface="맑은 고딕" pitchFamily="50" charset="-127"/>
                <a:ea typeface="맑은 고딕" pitchFamily="50" charset="-127"/>
              </a:rPr>
              <a:t>일본 및 다양한 국내거래처 그리고 여러 협력회사들과의 업무제휴를 통해  경쟁력 있는 제품을 고객 </a:t>
            </a:r>
          </a:p>
          <a:p>
            <a:pPr eaLnBrk="1" latinLnBrk="1" hangingPunct="1">
              <a:lnSpc>
                <a:spcPct val="150000"/>
              </a:lnSpc>
              <a:spcAft>
                <a:spcPct val="10000"/>
              </a:spcAft>
            </a:pPr>
            <a:r>
              <a:rPr lang="ko-KR" altLang="en-US">
                <a:solidFill>
                  <a:srgbClr val="000066"/>
                </a:solidFill>
                <a:latin typeface="맑은 고딕" pitchFamily="50" charset="-127"/>
                <a:ea typeface="맑은 고딕" pitchFamily="50" charset="-127"/>
              </a:rPr>
              <a:t>여러분께 공급하고 있습니다</a:t>
            </a:r>
            <a:r>
              <a:rPr lang="en-US" altLang="ko-KR">
                <a:solidFill>
                  <a:srgbClr val="000066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br>
              <a:rPr lang="en-US" altLang="ko-KR">
                <a:solidFill>
                  <a:srgbClr val="000066"/>
                </a:solidFill>
                <a:latin typeface="맑은 고딕" pitchFamily="50" charset="-127"/>
                <a:ea typeface="맑은 고딕" pitchFamily="50" charset="-127"/>
              </a:rPr>
            </a:br>
            <a:endParaRPr lang="en-US" altLang="ko-KR">
              <a:solidFill>
                <a:srgbClr val="000066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just" eaLnBrk="1" latinLnBrk="1" hangingPunct="1">
              <a:lnSpc>
                <a:spcPct val="130000"/>
              </a:lnSpc>
              <a:spcAft>
                <a:spcPts val="700"/>
              </a:spcAft>
            </a:pPr>
            <a:endParaRPr lang="en-US" altLang="ko-KR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0497" name="Rectangle 145"/>
          <p:cNvSpPr>
            <a:spLocks noChangeArrowheads="1"/>
          </p:cNvSpPr>
          <p:nvPr/>
        </p:nvSpPr>
        <p:spPr bwMode="auto">
          <a:xfrm>
            <a:off x="2971800" y="838200"/>
            <a:ext cx="77788" cy="53340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12157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graphicFrame>
        <p:nvGraphicFramePr>
          <p:cNvPr id="8319" name="Group 127"/>
          <p:cNvGraphicFramePr>
            <a:graphicFrameLocks noGrp="1"/>
          </p:cNvGraphicFramePr>
          <p:nvPr/>
        </p:nvGraphicFramePr>
        <p:xfrm>
          <a:off x="3224213" y="981075"/>
          <a:ext cx="3117850" cy="4962529"/>
        </p:xfrm>
        <a:graphic>
          <a:graphicData uri="http://schemas.openxmlformats.org/drawingml/2006/table">
            <a:tbl>
              <a:tblPr/>
              <a:tblGrid>
                <a:gridCol w="1749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36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회사명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                                        </a:t>
                      </a:r>
                    </a:p>
                  </a:txBody>
                  <a:tcPr marL="90000" marR="90000" marT="36000" marB="36000" anchor="ctr" horzOverflow="overflow">
                    <a:lnL>
                      <a:noFill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업종</a:t>
                      </a: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5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삼성전자㈜</a:t>
                      </a:r>
                      <a:endParaRPr kumimoji="1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36000" marB="36000" anchor="ctr" horzOverflow="overflow">
                    <a:lnL>
                      <a:noFill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제조</a:t>
                      </a: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)LG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전자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36000" marB="36000" anchor="ctr" horzOverflow="overflow">
                    <a:lnL>
                      <a:noFill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제조</a:t>
                      </a: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9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삼성전기㈜</a:t>
                      </a:r>
                    </a:p>
                  </a:txBody>
                  <a:tcPr marL="90000" marR="90000" marT="36000" marB="36000" anchor="ctr" horzOverflow="overflow">
                    <a:lnL>
                      <a:noFill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제조</a:t>
                      </a: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1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</a:t>
                      </a: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)SK 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텔레시스</a:t>
                      </a:r>
                    </a:p>
                  </a:txBody>
                  <a:tcPr marL="90000" marR="90000" marT="36000" marB="36000" anchor="ctr" horzOverflow="overflow">
                    <a:lnL>
                      <a:noFill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제조</a:t>
                      </a: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5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㈜</a:t>
                      </a: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GSI</a:t>
                      </a:r>
                      <a:endParaRPr kumimoji="1" lang="ko-K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36000" marB="36000" anchor="ctr" horzOverflow="overflow">
                    <a:lnL>
                      <a:noFill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제조</a:t>
                      </a: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9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</a:t>
                      </a: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새로텍</a:t>
                      </a:r>
                      <a:endParaRPr kumimoji="1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36000" marB="36000" anchor="ctr" horzOverflow="overflow">
                    <a:lnL>
                      <a:noFill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제조</a:t>
                      </a: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5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kumimoji="1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빅텍</a:t>
                      </a: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36000" marB="36000" anchor="ctr" horzOverflow="overflow">
                    <a:lnL>
                      <a:noFill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제조</a:t>
                      </a: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1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</a:t>
                      </a: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VATECH</a:t>
                      </a:r>
                    </a:p>
                  </a:txBody>
                  <a:tcPr marL="90000" marR="90000" marT="36000" marB="36000" anchor="ctr" horzOverflow="overflow">
                    <a:lnL>
                      <a:noFill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의료기 제조</a:t>
                      </a: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1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</a:t>
                      </a: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kumimoji="1" lang="ko-KR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바이오스페이스</a:t>
                      </a:r>
                      <a:endParaRPr kumimoji="1" lang="ko-K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36000" marB="36000" anchor="ctr" horzOverflow="overflow">
                    <a:lnL>
                      <a:noFill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의료기 제조</a:t>
                      </a: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21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</a:t>
                      </a: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퍼시스</a:t>
                      </a:r>
                    </a:p>
                  </a:txBody>
                  <a:tcPr marL="90000" marR="90000" marT="36000" marB="36000" anchor="ctr" horzOverflow="overflow">
                    <a:lnL>
                      <a:noFill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제조</a:t>
                      </a: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9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</a:t>
                      </a: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아모텍</a:t>
                      </a:r>
                      <a:endParaRPr kumimoji="1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36000" marB="36000" anchor="ctr" horzOverflow="overflow">
                    <a:lnL>
                      <a:noFill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제조</a:t>
                      </a: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21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</a:t>
                      </a: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삼성 테크윈</a:t>
                      </a:r>
                    </a:p>
                  </a:txBody>
                  <a:tcPr marL="90000" marR="90000" marT="36000" marB="36000" anchor="ctr" horzOverflow="overflow">
                    <a:lnL>
                      <a:noFill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제조</a:t>
                      </a: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05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</a:t>
                      </a: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LS 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산전</a:t>
                      </a:r>
                    </a:p>
                  </a:txBody>
                  <a:tcPr marL="90000" marR="90000" marT="36000" marB="36000" anchor="ctr" horzOverflow="overflow">
                    <a:lnL>
                      <a:noFill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제조</a:t>
                      </a: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05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</a:t>
                      </a: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LG 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필립스 </a:t>
                      </a: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LCD</a:t>
                      </a:r>
                    </a:p>
                  </a:txBody>
                  <a:tcPr marL="90000" marR="90000" marT="36000" marB="36000" anchor="ctr" horzOverflow="overflow">
                    <a:lnL>
                      <a:noFill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제조</a:t>
                      </a: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05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일본업체 </a:t>
                      </a: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TMS</a:t>
                      </a:r>
                    </a:p>
                  </a:txBody>
                  <a:tcPr marL="90000" marR="90000" marT="36000" marB="36000" anchor="ctr" horzOverflow="overflow">
                    <a:lnL>
                      <a:noFill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제조</a:t>
                      </a: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05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일본업체 </a:t>
                      </a: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AJC</a:t>
                      </a:r>
                      <a:endParaRPr kumimoji="1" lang="ko-K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36000" marB="36000" anchor="ctr" horzOverflow="overflow">
                    <a:lnL>
                      <a:noFill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MOCK-UP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제조</a:t>
                      </a: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8317" name="Group 125"/>
          <p:cNvGraphicFramePr>
            <a:graphicFrameLocks noGrp="1"/>
          </p:cNvGraphicFramePr>
          <p:nvPr/>
        </p:nvGraphicFramePr>
        <p:xfrm>
          <a:off x="6484938" y="981075"/>
          <a:ext cx="3117850" cy="4948244"/>
        </p:xfrm>
        <a:graphic>
          <a:graphicData uri="http://schemas.openxmlformats.org/drawingml/2006/table">
            <a:tbl>
              <a:tblPr/>
              <a:tblGrid>
                <a:gridCol w="1749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36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회사명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                                        </a:t>
                      </a:r>
                    </a:p>
                  </a:txBody>
                  <a:tcPr marL="90000" marR="90000" marT="36000" marB="36000" anchor="ctr" horzOverflow="overflow">
                    <a:lnL>
                      <a:noFill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업종</a:t>
                      </a: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5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대상</a:t>
                      </a:r>
                    </a:p>
                  </a:txBody>
                  <a:tcPr marL="90000" marR="90000" marT="36000" marB="36000" anchor="ctr" horzOverflow="overflow">
                    <a:lnL>
                      <a:noFill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제조</a:t>
                      </a: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</a:t>
                      </a: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블루닉스 </a:t>
                      </a:r>
                    </a:p>
                  </a:txBody>
                  <a:tcPr marL="90000" marR="90000" marT="36000" marB="36000" anchor="ctr" horzOverflow="overflow">
                    <a:lnL>
                      <a:noFill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제조</a:t>
                      </a: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1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동화자연마루</a:t>
                      </a:r>
                    </a:p>
                  </a:txBody>
                  <a:tcPr marL="90000" marR="90000" marT="36000" marB="36000" anchor="ctr" horzOverflow="overflow">
                    <a:lnL>
                      <a:noFill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제조</a:t>
                      </a: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1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</a:t>
                      </a: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선우케뮤니케이션</a:t>
                      </a:r>
                    </a:p>
                  </a:txBody>
                  <a:tcPr marL="90000" marR="90000" marT="36000" marB="36000" anchor="ctr" horzOverflow="overflow">
                    <a:lnL>
                      <a:noFill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제조</a:t>
                      </a: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1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</a:t>
                      </a: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기산텔레콤</a:t>
                      </a:r>
                    </a:p>
                  </a:txBody>
                  <a:tcPr marL="90000" marR="90000" marT="36000" marB="36000" anchor="ctr" horzOverflow="overflow">
                    <a:lnL>
                      <a:noFill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제조</a:t>
                      </a: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5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DreamMech</a:t>
                      </a:r>
                    </a:p>
                  </a:txBody>
                  <a:tcPr marL="90000" marR="90000" marT="36000" marB="36000" anchor="ctr" horzOverflow="overflow">
                    <a:lnL>
                      <a:noFill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기구설계</a:t>
                      </a: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5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한국산업기술대학교</a:t>
                      </a:r>
                    </a:p>
                  </a:txBody>
                  <a:tcPr marL="90000" marR="90000" marT="36000" marB="36000" anchor="ctr" horzOverflow="overflow">
                    <a:lnL>
                      <a:noFill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산업디자인학과</a:t>
                      </a: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5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아이디어엔텍</a:t>
                      </a: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36000" marB="36000" anchor="ctr" horzOverflow="overflow">
                    <a:lnL>
                      <a:noFill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기구설계</a:t>
                      </a: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5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용인대학교</a:t>
                      </a:r>
                    </a:p>
                  </a:txBody>
                  <a:tcPr marL="90000" marR="90000" marT="36000" marB="36000" anchor="ctr" horzOverflow="overflow">
                    <a:lnL>
                      <a:noFill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산업디자인학과</a:t>
                      </a: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5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호서대학교</a:t>
                      </a:r>
                    </a:p>
                  </a:txBody>
                  <a:tcPr marL="90000" marR="90000" marT="36000" marB="36000" anchor="ctr" horzOverflow="overflow">
                    <a:lnL>
                      <a:noFill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산업디자인학과</a:t>
                      </a: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05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상명대학교</a:t>
                      </a:r>
                    </a:p>
                  </a:txBody>
                  <a:tcPr marL="90000" marR="90000" marT="36000" marB="36000" anchor="ctr" horzOverflow="overflow">
                    <a:lnL>
                      <a:noFill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산업디자인학과</a:t>
                      </a: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05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중앙대학교</a:t>
                      </a:r>
                    </a:p>
                  </a:txBody>
                  <a:tcPr marL="90000" marR="90000" marT="36000" marB="36000" anchor="ctr" horzOverflow="overflow">
                    <a:lnL>
                      <a:noFill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산업디자인학과</a:t>
                      </a: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05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숙명대학교</a:t>
                      </a:r>
                    </a:p>
                  </a:txBody>
                  <a:tcPr marL="90000" marR="90000" marT="36000" marB="36000" anchor="ctr" horzOverflow="overflow">
                    <a:lnL>
                      <a:noFill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산업디자인학과</a:t>
                      </a: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05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포스텍</a:t>
                      </a:r>
                    </a:p>
                  </a:txBody>
                  <a:tcPr marL="90000" marR="90000" marT="36000" marB="36000" anchor="ctr" horzOverflow="overflow">
                    <a:lnL>
                      <a:noFill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산업디자인학과</a:t>
                      </a: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05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홍익대학교</a:t>
                      </a:r>
                    </a:p>
                  </a:txBody>
                  <a:tcPr marL="90000" marR="90000" marT="36000" marB="36000" anchor="ctr" horzOverflow="overflow">
                    <a:lnL>
                      <a:noFill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산업디자인학과</a:t>
                      </a: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05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국민대학교 외 다수</a:t>
                      </a:r>
                    </a:p>
                  </a:txBody>
                  <a:tcPr marL="90000" marR="90000" marT="36000" marB="36000" anchor="ctr" horzOverflow="overflow">
                    <a:lnL>
                      <a:noFill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산업디자인학과</a:t>
                      </a:r>
                    </a:p>
                  </a:txBody>
                  <a:tcPr marL="90000" marR="90000" marT="36000" marB="36000" anchor="ctr" horzOverflow="overflow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8305" name="Text Box 116"/>
          <p:cNvSpPr txBox="1">
            <a:spLocks noChangeArrowheads="1"/>
          </p:cNvSpPr>
          <p:nvPr/>
        </p:nvSpPr>
        <p:spPr bwMode="auto">
          <a:xfrm>
            <a:off x="7790900" y="119063"/>
            <a:ext cx="1200700" cy="276999"/>
          </a:xfrm>
          <a:prstGeom prst="rect">
            <a:avLst/>
          </a:prstGeom>
          <a:noFill/>
          <a:ln w="38100">
            <a:noFill/>
            <a:prstDash val="sysDot"/>
            <a:miter lim="800000"/>
            <a:headEnd/>
            <a:tailEnd/>
          </a:ln>
          <a:effectLst/>
        </p:spPr>
        <p:txBody>
          <a:bodyPr wrap="none" lIns="54000" rIns="54000">
            <a:spAutoFit/>
          </a:bodyPr>
          <a:lstStyle/>
          <a:p>
            <a:pPr algn="r" eaLnBrk="1" latinLnBrk="1" hangingPunct="1"/>
            <a:r>
              <a:rPr lang="en-US" altLang="ko-KR" b="1" dirty="0">
                <a:solidFill>
                  <a:schemeClr val="bg1"/>
                </a:solidFill>
              </a:rPr>
              <a:t>2. </a:t>
            </a:r>
            <a:r>
              <a:rPr lang="ko-KR" altLang="en-US" b="1" dirty="0">
                <a:solidFill>
                  <a:schemeClr val="bg1"/>
                </a:solidFill>
              </a:rPr>
              <a:t>주요거래회사</a:t>
            </a:r>
          </a:p>
        </p:txBody>
      </p:sp>
      <p:pic>
        <p:nvPicPr>
          <p:cNvPr id="8306" name="그림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8" y="44450"/>
            <a:ext cx="23764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944888" y="6309320"/>
            <a:ext cx="1647031" cy="4261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endParaRPr lang="ko-KR" altLang="ko-KR"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MAI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038" y="1268413"/>
            <a:ext cx="8856662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14" descr="로보"/>
          <p:cNvPicPr>
            <a:picLocks noChangeAspect="1" noChangeArrowheads="1"/>
          </p:cNvPicPr>
          <p:nvPr/>
        </p:nvPicPr>
        <p:blipFill>
          <a:blip r:embed="rId3" cstate="print"/>
          <a:srcRect l="11015" t="8650" r="10367" b="4765"/>
          <a:stretch>
            <a:fillRect/>
          </a:stretch>
        </p:blipFill>
        <p:spPr bwMode="auto">
          <a:xfrm>
            <a:off x="7040563" y="1423988"/>
            <a:ext cx="2217737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2"/>
          <p:cNvPicPr>
            <a:picLocks noChangeAspect="1" noChangeArrowheads="1"/>
          </p:cNvPicPr>
          <p:nvPr/>
        </p:nvPicPr>
        <p:blipFill>
          <a:blip r:embed="rId4" cstate="print"/>
          <a:srcRect l="3239" t="14453" r="3239" b="14453"/>
          <a:stretch>
            <a:fillRect/>
          </a:stretch>
        </p:blipFill>
        <p:spPr bwMode="auto">
          <a:xfrm>
            <a:off x="698500" y="1435100"/>
            <a:ext cx="2814638" cy="220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9221" name="Text Box 19"/>
          <p:cNvSpPr txBox="1">
            <a:spLocks noChangeArrowheads="1"/>
          </p:cNvSpPr>
          <p:nvPr/>
        </p:nvSpPr>
        <p:spPr bwMode="auto">
          <a:xfrm>
            <a:off x="8092264" y="119063"/>
            <a:ext cx="899336" cy="276999"/>
          </a:xfrm>
          <a:prstGeom prst="rect">
            <a:avLst/>
          </a:prstGeom>
          <a:noFill/>
          <a:ln w="38100">
            <a:noFill/>
            <a:prstDash val="sysDot"/>
            <a:miter lim="800000"/>
            <a:headEnd/>
            <a:tailEnd/>
          </a:ln>
          <a:effectLst/>
        </p:spPr>
        <p:txBody>
          <a:bodyPr wrap="none" lIns="54000" rIns="54000">
            <a:spAutoFit/>
          </a:bodyPr>
          <a:lstStyle/>
          <a:p>
            <a:pPr algn="r" eaLnBrk="1" latinLnBrk="1" hangingPunct="1"/>
            <a:r>
              <a:rPr lang="en-US" altLang="ko-KR" b="1" dirty="0">
                <a:solidFill>
                  <a:schemeClr val="bg1"/>
                </a:solidFill>
              </a:rPr>
              <a:t>3. </a:t>
            </a:r>
            <a:r>
              <a:rPr lang="ko-KR" altLang="en-US" b="1" dirty="0">
                <a:solidFill>
                  <a:schemeClr val="bg1"/>
                </a:solidFill>
              </a:rPr>
              <a:t>장비현황</a:t>
            </a:r>
          </a:p>
        </p:txBody>
      </p:sp>
      <p:sp>
        <p:nvSpPr>
          <p:cNvPr id="9222" name="Text Box 55"/>
          <p:cNvSpPr txBox="1">
            <a:spLocks noChangeArrowheads="1"/>
          </p:cNvSpPr>
          <p:nvPr/>
        </p:nvSpPr>
        <p:spPr bwMode="auto">
          <a:xfrm>
            <a:off x="554038" y="908050"/>
            <a:ext cx="3967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kumimoji="0" lang="en-US" altLang="ko-KR" sz="1400" b="1">
                <a:latin typeface="맑은 고딕" pitchFamily="50" charset="-127"/>
                <a:ea typeface="맑은 고딕" pitchFamily="50" charset="-127"/>
              </a:rPr>
              <a:t>1. </a:t>
            </a:r>
            <a:r>
              <a:rPr kumimoji="0" lang="ko-KR" altLang="en-US" sz="1400" b="1">
                <a:latin typeface="맑은 고딕" pitchFamily="50" charset="-127"/>
                <a:ea typeface="맑은 고딕" pitchFamily="50" charset="-127"/>
              </a:rPr>
              <a:t>보유 </a:t>
            </a:r>
            <a:r>
              <a:rPr kumimoji="0" lang="en-US" altLang="ko-KR" sz="1400" b="1">
                <a:latin typeface="맑은 고딕" pitchFamily="50" charset="-127"/>
                <a:ea typeface="맑은 고딕" pitchFamily="50" charset="-127"/>
              </a:rPr>
              <a:t>CNC </a:t>
            </a:r>
            <a:r>
              <a:rPr kumimoji="0" lang="ko-KR" altLang="en-US" sz="1400" b="1">
                <a:latin typeface="맑은 고딕" pitchFamily="50" charset="-127"/>
                <a:ea typeface="맑은 고딕" pitchFamily="50" charset="-127"/>
              </a:rPr>
              <a:t>머시닝센터 </a:t>
            </a:r>
            <a:r>
              <a:rPr kumimoji="0" lang="en-US" altLang="ko-KR" sz="1400" b="1">
                <a:latin typeface="맑은 고딕" pitchFamily="50" charset="-127"/>
                <a:ea typeface="맑은 고딕" pitchFamily="50" charset="-127"/>
              </a:rPr>
              <a:t>/3D </a:t>
            </a:r>
            <a:r>
              <a:rPr kumimoji="0" lang="ko-KR" altLang="en-US" sz="1400" b="1">
                <a:latin typeface="맑은 고딕" pitchFamily="50" charset="-127"/>
                <a:ea typeface="맑은 고딕" pitchFamily="50" charset="-127"/>
              </a:rPr>
              <a:t>프린터 현황</a:t>
            </a:r>
          </a:p>
        </p:txBody>
      </p:sp>
      <p:pic>
        <p:nvPicPr>
          <p:cNvPr id="9223" name="Picture 6" descr="MAI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625" y="4437063"/>
            <a:ext cx="8856663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 Box 55"/>
          <p:cNvSpPr txBox="1">
            <a:spLocks noChangeArrowheads="1"/>
          </p:cNvSpPr>
          <p:nvPr/>
        </p:nvSpPr>
        <p:spPr bwMode="auto">
          <a:xfrm>
            <a:off x="554038" y="4076700"/>
            <a:ext cx="2305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kumimoji="0" lang="en-US" altLang="ko-KR" sz="1400" b="1">
                <a:latin typeface="맑은 고딕" pitchFamily="50" charset="-127"/>
                <a:ea typeface="맑은 고딕" pitchFamily="50" charset="-127"/>
              </a:rPr>
              <a:t>2. </a:t>
            </a:r>
            <a:r>
              <a:rPr kumimoji="0" lang="ko-KR" altLang="en-US" sz="1400" b="1">
                <a:latin typeface="맑은 고딕" pitchFamily="50" charset="-127"/>
                <a:ea typeface="맑은 고딕" pitchFamily="50" charset="-127"/>
              </a:rPr>
              <a:t>보유 부장비 현황</a:t>
            </a:r>
          </a:p>
        </p:txBody>
      </p:sp>
      <p:pic>
        <p:nvPicPr>
          <p:cNvPr id="9225" name="Picture 6" descr="PICT00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9088" y="4584700"/>
            <a:ext cx="1738312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8" descr="부산조각기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68888" y="4606925"/>
            <a:ext cx="1852612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그림 1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588" y="44450"/>
            <a:ext cx="23764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그림 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6288" y="4579938"/>
            <a:ext cx="1728787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8" descr="사진 0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29488" y="4572000"/>
            <a:ext cx="1928812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3944888" y="6309320"/>
            <a:ext cx="1647031" cy="4261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endParaRPr lang="ko-KR" altLang="ko-KR" sz="1800" b="1">
              <a:solidFill>
                <a:srgbClr val="000000"/>
              </a:solidFill>
            </a:endParaRPr>
          </a:p>
        </p:txBody>
      </p:sp>
      <p:pic>
        <p:nvPicPr>
          <p:cNvPr id="3" name="그림 2" descr="컴퓨터, 전자제품, 전자 기기, 출력 장치이(가) 표시된 사진&#10;&#10;자동 생성된 설명">
            <a:extLst>
              <a:ext uri="{FF2B5EF4-FFF2-40B4-BE49-F238E27FC236}">
                <a16:creationId xmlns:a16="http://schemas.microsoft.com/office/drawing/2014/main" id="{B220F948-EE98-19A3-8AF2-F415139475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554" y="1439632"/>
            <a:ext cx="2814638" cy="22209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88950" y="3716338"/>
            <a:ext cx="2979738" cy="17716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endParaRPr lang="ko-KR" altLang="ko-KR" sz="1800" b="1">
              <a:solidFill>
                <a:srgbClr val="000000"/>
              </a:solidFill>
            </a:endParaRP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849313" y="698500"/>
            <a:ext cx="2159000" cy="271621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endParaRPr lang="ko-KR" altLang="ko-KR" sz="1800" b="1">
              <a:solidFill>
                <a:srgbClr val="000000"/>
              </a:solidFill>
            </a:endParaRPr>
          </a:p>
        </p:txBody>
      </p:sp>
      <p:sp>
        <p:nvSpPr>
          <p:cNvPr id="10244" name="Text Box 30"/>
          <p:cNvSpPr txBox="1">
            <a:spLocks noChangeArrowheads="1"/>
          </p:cNvSpPr>
          <p:nvPr/>
        </p:nvSpPr>
        <p:spPr bwMode="auto">
          <a:xfrm>
            <a:off x="7540831" y="119063"/>
            <a:ext cx="1450769" cy="276999"/>
          </a:xfrm>
          <a:prstGeom prst="rect">
            <a:avLst/>
          </a:prstGeom>
          <a:noFill/>
          <a:ln w="38100">
            <a:noFill/>
            <a:prstDash val="sysDot"/>
            <a:miter lim="800000"/>
            <a:headEnd/>
            <a:tailEnd/>
          </a:ln>
          <a:effectLst/>
        </p:spPr>
        <p:txBody>
          <a:bodyPr wrap="none" lIns="54000" rIns="54000">
            <a:spAutoFit/>
          </a:bodyPr>
          <a:lstStyle/>
          <a:p>
            <a:pPr algn="r" eaLnBrk="1" latinLnBrk="1" hangingPunct="1"/>
            <a:r>
              <a:rPr lang="en-US" altLang="ko-KR" b="1" dirty="0">
                <a:solidFill>
                  <a:srgbClr val="FFFFFF"/>
                </a:solidFill>
              </a:rPr>
              <a:t>4. </a:t>
            </a:r>
            <a:r>
              <a:rPr lang="ko-KR" altLang="en-US" b="1" dirty="0">
                <a:solidFill>
                  <a:srgbClr val="FFFFFF"/>
                </a:solidFill>
              </a:rPr>
              <a:t>가공 생산품 사례</a:t>
            </a:r>
          </a:p>
        </p:txBody>
      </p:sp>
      <p:pic>
        <p:nvPicPr>
          <p:cNvPr id="10245" name="그림 1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76200"/>
            <a:ext cx="224948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3629025" y="736600"/>
            <a:ext cx="2979738" cy="17716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endParaRPr lang="ko-KR" altLang="ko-KR" sz="1800" b="1">
              <a:solidFill>
                <a:srgbClr val="000000"/>
              </a:solidFill>
            </a:endParaRPr>
          </a:p>
        </p:txBody>
      </p:sp>
      <p:sp>
        <p:nvSpPr>
          <p:cNvPr id="10247" name="Rectangle 2"/>
          <p:cNvSpPr>
            <a:spLocks noChangeArrowheads="1"/>
          </p:cNvSpPr>
          <p:nvPr/>
        </p:nvSpPr>
        <p:spPr bwMode="auto">
          <a:xfrm>
            <a:off x="6783388" y="715963"/>
            <a:ext cx="2979737" cy="17716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endParaRPr lang="ko-KR" altLang="ko-KR" sz="1800" b="1">
              <a:solidFill>
                <a:srgbClr val="000000"/>
              </a:solidFill>
            </a:endParaRPr>
          </a:p>
        </p:txBody>
      </p:sp>
      <p:sp>
        <p:nvSpPr>
          <p:cNvPr id="10248" name="Rectangle 2"/>
          <p:cNvSpPr>
            <a:spLocks noChangeArrowheads="1"/>
          </p:cNvSpPr>
          <p:nvPr/>
        </p:nvSpPr>
        <p:spPr bwMode="auto">
          <a:xfrm>
            <a:off x="3621088" y="2589213"/>
            <a:ext cx="2981325" cy="17716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endParaRPr lang="ko-KR" altLang="ko-KR" sz="1800" b="1">
              <a:solidFill>
                <a:srgbClr val="000000"/>
              </a:solidFill>
            </a:endParaRPr>
          </a:p>
        </p:txBody>
      </p:sp>
      <p:sp>
        <p:nvSpPr>
          <p:cNvPr id="10249" name="Rectangle 2"/>
          <p:cNvSpPr>
            <a:spLocks noChangeArrowheads="1"/>
          </p:cNvSpPr>
          <p:nvPr/>
        </p:nvSpPr>
        <p:spPr bwMode="auto">
          <a:xfrm>
            <a:off x="6783388" y="2589213"/>
            <a:ext cx="2979737" cy="17716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endParaRPr lang="ko-KR" altLang="ko-KR" sz="1800" b="1">
              <a:solidFill>
                <a:srgbClr val="000000"/>
              </a:solidFill>
            </a:endParaRPr>
          </a:p>
        </p:txBody>
      </p:sp>
      <p:sp>
        <p:nvSpPr>
          <p:cNvPr id="10256" name="Rectangle 2"/>
          <p:cNvSpPr>
            <a:spLocks noChangeArrowheads="1"/>
          </p:cNvSpPr>
          <p:nvPr/>
        </p:nvSpPr>
        <p:spPr bwMode="auto">
          <a:xfrm>
            <a:off x="3670300" y="4508500"/>
            <a:ext cx="2932113" cy="162401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endParaRPr lang="ko-KR" altLang="ko-KR" sz="1800" b="1">
              <a:solidFill>
                <a:srgbClr val="000000"/>
              </a:solidFill>
            </a:endParaRPr>
          </a:p>
        </p:txBody>
      </p:sp>
      <p:sp>
        <p:nvSpPr>
          <p:cNvPr id="10257" name="Rectangle 2"/>
          <p:cNvSpPr>
            <a:spLocks noChangeArrowheads="1"/>
          </p:cNvSpPr>
          <p:nvPr/>
        </p:nvSpPr>
        <p:spPr bwMode="auto">
          <a:xfrm>
            <a:off x="6783388" y="4435475"/>
            <a:ext cx="2979737" cy="17716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endParaRPr lang="ko-KR" altLang="ko-KR" sz="1800" b="1">
              <a:solidFill>
                <a:srgbClr val="000000"/>
              </a:solidFill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3944888" y="6309320"/>
            <a:ext cx="1647031" cy="4261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endParaRPr lang="ko-KR" altLang="ko-KR" sz="1800" b="1">
              <a:solidFill>
                <a:srgbClr val="000000"/>
              </a:solidFill>
            </a:endParaRPr>
          </a:p>
        </p:txBody>
      </p:sp>
      <p:pic>
        <p:nvPicPr>
          <p:cNvPr id="3" name="그림 2" descr="바퀴, 타이어, 자전거, 자전거 프레임이(가) 표시된 사진&#10;&#10;자동 생성된 설명">
            <a:extLst>
              <a:ext uri="{FF2B5EF4-FFF2-40B4-BE49-F238E27FC236}">
                <a16:creationId xmlns:a16="http://schemas.microsoft.com/office/drawing/2014/main" id="{071A788B-E948-456F-7872-375DC88787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1" y="3716338"/>
            <a:ext cx="2979738" cy="1771650"/>
          </a:xfrm>
          <a:prstGeom prst="rect">
            <a:avLst/>
          </a:prstGeom>
        </p:spPr>
      </p:pic>
      <p:pic>
        <p:nvPicPr>
          <p:cNvPr id="5" name="그림 4" descr="장난감 차, 바퀴, 축적 모형, 모형 차이(가) 표시된 사진&#10;&#10;자동 생성된 설명">
            <a:extLst>
              <a:ext uri="{FF2B5EF4-FFF2-40B4-BE49-F238E27FC236}">
                <a16:creationId xmlns:a16="http://schemas.microsoft.com/office/drawing/2014/main" id="{55AAD7AF-6F7A-2E03-71F3-1BC70CCBF5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13" y="701676"/>
            <a:ext cx="2159000" cy="2727324"/>
          </a:xfrm>
          <a:prstGeom prst="rect">
            <a:avLst/>
          </a:prstGeom>
        </p:spPr>
      </p:pic>
      <p:pic>
        <p:nvPicPr>
          <p:cNvPr id="7" name="그림 6" descr="실내이(가) 표시된 사진&#10;&#10;자동 생성된 설명">
            <a:extLst>
              <a:ext uri="{FF2B5EF4-FFF2-40B4-BE49-F238E27FC236}">
                <a16:creationId xmlns:a16="http://schemas.microsoft.com/office/drawing/2014/main" id="{425D5998-F93C-BD64-FEC4-A76F7DB78A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25" y="736600"/>
            <a:ext cx="2979738" cy="1778001"/>
          </a:xfrm>
          <a:prstGeom prst="rect">
            <a:avLst/>
          </a:prstGeom>
        </p:spPr>
      </p:pic>
      <p:pic>
        <p:nvPicPr>
          <p:cNvPr id="9" name="그림 8" descr="바퀴, 타이어, 세발자전거, 장난감이(가) 표시된 사진&#10;&#10;자동 생성된 설명">
            <a:extLst>
              <a:ext uri="{FF2B5EF4-FFF2-40B4-BE49-F238E27FC236}">
                <a16:creationId xmlns:a16="http://schemas.microsoft.com/office/drawing/2014/main" id="{09B9E99C-CFD4-7969-4DE8-8AE37D3E96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087" y="2582862"/>
            <a:ext cx="2979737" cy="1778001"/>
          </a:xfrm>
          <a:prstGeom prst="rect">
            <a:avLst/>
          </a:prstGeom>
        </p:spPr>
      </p:pic>
      <p:pic>
        <p:nvPicPr>
          <p:cNvPr id="11" name="그림 10" descr="드론, 장난감, 장난감 비행기, 모형 항공기이(가) 표시된 사진&#10;&#10;자동 생성된 설명">
            <a:extLst>
              <a:ext uri="{FF2B5EF4-FFF2-40B4-BE49-F238E27FC236}">
                <a16:creationId xmlns:a16="http://schemas.microsoft.com/office/drawing/2014/main" id="{94BFB3A3-682E-5A6B-98F5-86C8D78319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4508500"/>
            <a:ext cx="2938463" cy="1624013"/>
          </a:xfrm>
          <a:prstGeom prst="rect">
            <a:avLst/>
          </a:prstGeom>
        </p:spPr>
      </p:pic>
      <p:pic>
        <p:nvPicPr>
          <p:cNvPr id="13" name="그림 12" descr="바퀴, 타이어, 교통, 장난감 차이(가) 표시된 사진&#10;&#10;자동 생성된 설명">
            <a:extLst>
              <a:ext uri="{FF2B5EF4-FFF2-40B4-BE49-F238E27FC236}">
                <a16:creationId xmlns:a16="http://schemas.microsoft.com/office/drawing/2014/main" id="{23AD6B11-D1B7-381D-DDF0-3385340F36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388" y="695325"/>
            <a:ext cx="2979737" cy="1792288"/>
          </a:xfrm>
          <a:prstGeom prst="rect">
            <a:avLst/>
          </a:prstGeom>
        </p:spPr>
      </p:pic>
      <p:pic>
        <p:nvPicPr>
          <p:cNvPr id="15" name="그림 14" descr="텍스트, 상자, 실내, 디자인이(가) 표시된 사진&#10;&#10;자동 생성된 설명">
            <a:extLst>
              <a:ext uri="{FF2B5EF4-FFF2-40B4-BE49-F238E27FC236}">
                <a16:creationId xmlns:a16="http://schemas.microsoft.com/office/drawing/2014/main" id="{12F1CD73-94F4-E0C0-3FC4-075ABDDD495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98" y="2582862"/>
            <a:ext cx="2979737" cy="1804989"/>
          </a:xfrm>
          <a:prstGeom prst="rect">
            <a:avLst/>
          </a:prstGeom>
        </p:spPr>
      </p:pic>
      <p:pic>
        <p:nvPicPr>
          <p:cNvPr id="17" name="그림 16" descr="헬멧, 금속, 청동, 예술이(가) 표시된 사진&#10;&#10;자동 생성된 설명">
            <a:extLst>
              <a:ext uri="{FF2B5EF4-FFF2-40B4-BE49-F238E27FC236}">
                <a16:creationId xmlns:a16="http://schemas.microsoft.com/office/drawing/2014/main" id="{56D66840-A43B-C558-8E31-C59F8EDEA31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737" y="4429124"/>
            <a:ext cx="2971798" cy="17922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16496" y="3410901"/>
            <a:ext cx="2160240" cy="268239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endParaRPr lang="ko-KR" altLang="ko-KR" sz="1800" b="1">
              <a:solidFill>
                <a:srgbClr val="000000"/>
              </a:solidFill>
            </a:endParaRP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849313" y="698500"/>
            <a:ext cx="2087464" cy="262621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endParaRPr lang="ko-KR" altLang="ko-KR" sz="1800" b="1">
              <a:solidFill>
                <a:srgbClr val="000000"/>
              </a:solidFill>
            </a:endParaRPr>
          </a:p>
        </p:txBody>
      </p:sp>
      <p:sp>
        <p:nvSpPr>
          <p:cNvPr id="10244" name="Text Box 30"/>
          <p:cNvSpPr txBox="1">
            <a:spLocks noChangeArrowheads="1"/>
          </p:cNvSpPr>
          <p:nvPr/>
        </p:nvSpPr>
        <p:spPr bwMode="auto">
          <a:xfrm>
            <a:off x="7540831" y="119063"/>
            <a:ext cx="1450769" cy="276999"/>
          </a:xfrm>
          <a:prstGeom prst="rect">
            <a:avLst/>
          </a:prstGeom>
          <a:noFill/>
          <a:ln w="38100">
            <a:noFill/>
            <a:prstDash val="sysDot"/>
            <a:miter lim="800000"/>
            <a:headEnd/>
            <a:tailEnd/>
          </a:ln>
          <a:effectLst/>
        </p:spPr>
        <p:txBody>
          <a:bodyPr wrap="none" lIns="54000" rIns="54000">
            <a:spAutoFit/>
          </a:bodyPr>
          <a:lstStyle/>
          <a:p>
            <a:pPr algn="r" eaLnBrk="1" latinLnBrk="1" hangingPunct="1"/>
            <a:r>
              <a:rPr lang="en-US" altLang="ko-KR" b="1" dirty="0">
                <a:solidFill>
                  <a:srgbClr val="FFFFFF"/>
                </a:solidFill>
              </a:rPr>
              <a:t>4. </a:t>
            </a:r>
            <a:r>
              <a:rPr lang="ko-KR" altLang="en-US" b="1" dirty="0">
                <a:solidFill>
                  <a:srgbClr val="FFFFFF"/>
                </a:solidFill>
              </a:rPr>
              <a:t>가공 생산품 사례</a:t>
            </a:r>
          </a:p>
        </p:txBody>
      </p:sp>
      <p:pic>
        <p:nvPicPr>
          <p:cNvPr id="10245" name="그림 1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76200"/>
            <a:ext cx="224948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3872880" y="736600"/>
            <a:ext cx="2376264" cy="240717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endParaRPr lang="ko-KR" altLang="ko-KR" sz="1800" b="1">
              <a:solidFill>
                <a:srgbClr val="000000"/>
              </a:solidFill>
            </a:endParaRPr>
          </a:p>
        </p:txBody>
      </p:sp>
      <p:sp>
        <p:nvSpPr>
          <p:cNvPr id="10247" name="Rectangle 2"/>
          <p:cNvSpPr>
            <a:spLocks noChangeArrowheads="1"/>
          </p:cNvSpPr>
          <p:nvPr/>
        </p:nvSpPr>
        <p:spPr bwMode="auto">
          <a:xfrm>
            <a:off x="6753200" y="2521446"/>
            <a:ext cx="2979737" cy="17716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endParaRPr lang="ko-KR" altLang="ko-KR" sz="1800" b="1">
              <a:solidFill>
                <a:srgbClr val="000000"/>
              </a:solidFill>
            </a:endParaRPr>
          </a:p>
        </p:txBody>
      </p:sp>
      <p:sp>
        <p:nvSpPr>
          <p:cNvPr id="10248" name="Rectangle 2"/>
          <p:cNvSpPr>
            <a:spLocks noChangeArrowheads="1"/>
          </p:cNvSpPr>
          <p:nvPr/>
        </p:nvSpPr>
        <p:spPr bwMode="auto">
          <a:xfrm>
            <a:off x="2720752" y="3429000"/>
            <a:ext cx="2124000" cy="2664296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endParaRPr lang="ko-KR" altLang="ko-KR" sz="1800" b="1">
              <a:solidFill>
                <a:srgbClr val="000000"/>
              </a:solidFill>
            </a:endParaRPr>
          </a:p>
        </p:txBody>
      </p:sp>
      <p:sp>
        <p:nvSpPr>
          <p:cNvPr id="10249" name="Rectangle 2"/>
          <p:cNvSpPr>
            <a:spLocks noChangeArrowheads="1"/>
          </p:cNvSpPr>
          <p:nvPr/>
        </p:nvSpPr>
        <p:spPr bwMode="auto">
          <a:xfrm>
            <a:off x="6753200" y="4293096"/>
            <a:ext cx="2979737" cy="18002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endParaRPr lang="ko-KR" altLang="ko-KR" sz="1800" b="1">
              <a:solidFill>
                <a:srgbClr val="000000"/>
              </a:solidFill>
            </a:endParaRPr>
          </a:p>
        </p:txBody>
      </p:sp>
      <p:sp>
        <p:nvSpPr>
          <p:cNvPr id="10257" name="Rectangle 2"/>
          <p:cNvSpPr>
            <a:spLocks noChangeArrowheads="1"/>
          </p:cNvSpPr>
          <p:nvPr/>
        </p:nvSpPr>
        <p:spPr bwMode="auto">
          <a:xfrm>
            <a:off x="7200180" y="673936"/>
            <a:ext cx="1800200" cy="17716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endParaRPr lang="ko-KR" altLang="ko-KR" sz="1800" b="1">
              <a:solidFill>
                <a:srgbClr val="000000"/>
              </a:solidFill>
            </a:endParaRPr>
          </a:p>
        </p:txBody>
      </p:sp>
      <p:pic>
        <p:nvPicPr>
          <p:cNvPr id="22" name="그림 21" descr="00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496" y="3406448"/>
            <a:ext cx="2160239" cy="2682394"/>
          </a:xfrm>
          <a:prstGeom prst="rect">
            <a:avLst/>
          </a:prstGeom>
        </p:spPr>
      </p:pic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4953000" y="3284984"/>
            <a:ext cx="1656184" cy="280831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endParaRPr lang="ko-KR" altLang="ko-KR" sz="1800" b="1">
              <a:solidFill>
                <a:srgbClr val="000000"/>
              </a:solidFill>
            </a:endParaRPr>
          </a:p>
        </p:txBody>
      </p:sp>
      <p:pic>
        <p:nvPicPr>
          <p:cNvPr id="16" name="그림 15" descr="00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2999" y="3284984"/>
            <a:ext cx="1656185" cy="2803858"/>
          </a:xfrm>
          <a:prstGeom prst="rect">
            <a:avLst/>
          </a:prstGeom>
        </p:spPr>
      </p:pic>
      <p:pic>
        <p:nvPicPr>
          <p:cNvPr id="17" name="그림 16" descr="00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20751" y="3427909"/>
            <a:ext cx="2124001" cy="2660933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3944888" y="6309320"/>
            <a:ext cx="1647031" cy="4261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endParaRPr lang="ko-KR" altLang="ko-KR" sz="1800" b="1">
              <a:solidFill>
                <a:srgbClr val="000000"/>
              </a:solidFill>
            </a:endParaRPr>
          </a:p>
        </p:txBody>
      </p:sp>
      <p:pic>
        <p:nvPicPr>
          <p:cNvPr id="5" name="그림 4" descr="원, 실내, 벽, 은이(가) 표시된 사진&#10;&#10;자동 생성된 설명">
            <a:extLst>
              <a:ext uri="{FF2B5EF4-FFF2-40B4-BE49-F238E27FC236}">
                <a16:creationId xmlns:a16="http://schemas.microsoft.com/office/drawing/2014/main" id="{30F32F22-01B6-51AB-4E0D-A059854CFE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00" y="2521446"/>
            <a:ext cx="2979737" cy="3571850"/>
          </a:xfrm>
          <a:prstGeom prst="rect">
            <a:avLst/>
          </a:prstGeom>
        </p:spPr>
      </p:pic>
      <p:pic>
        <p:nvPicPr>
          <p:cNvPr id="9" name="그림 8" descr="시계, 실내이(가) 표시된 사진&#10;&#10;자동 생성된 설명">
            <a:extLst>
              <a:ext uri="{FF2B5EF4-FFF2-40B4-BE49-F238E27FC236}">
                <a16:creationId xmlns:a16="http://schemas.microsoft.com/office/drawing/2014/main" id="{7B2BE408-08A5-7AC3-6C47-D2DD15AFAD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179" y="672844"/>
            <a:ext cx="1791421" cy="1772741"/>
          </a:xfrm>
          <a:prstGeom prst="rect">
            <a:avLst/>
          </a:prstGeom>
        </p:spPr>
      </p:pic>
      <p:pic>
        <p:nvPicPr>
          <p:cNvPr id="11" name="그림 10" descr="바퀴, 차량, 타이어, 자동차 부품이(가) 표시된 사진&#10;&#10;자동 생성된 설명">
            <a:extLst>
              <a:ext uri="{FF2B5EF4-FFF2-40B4-BE49-F238E27FC236}">
                <a16:creationId xmlns:a16="http://schemas.microsoft.com/office/drawing/2014/main" id="{D98CE671-013B-9047-56CC-F4B39DDE03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881" y="736600"/>
            <a:ext cx="2376264" cy="2407178"/>
          </a:xfrm>
          <a:prstGeom prst="rect">
            <a:avLst/>
          </a:prstGeom>
        </p:spPr>
      </p:pic>
      <p:pic>
        <p:nvPicPr>
          <p:cNvPr id="13" name="그림 12" descr="상자, 용기, 실내, 가전용품이(가) 표시된 사진&#10;&#10;자동 생성된 설명">
            <a:extLst>
              <a:ext uri="{FF2B5EF4-FFF2-40B4-BE49-F238E27FC236}">
                <a16:creationId xmlns:a16="http://schemas.microsoft.com/office/drawing/2014/main" id="{AF665393-EEC9-8A9D-CC93-CDF4D286C89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22" y="702446"/>
            <a:ext cx="2086956" cy="266093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01650" y="4410075"/>
            <a:ext cx="2979738" cy="17716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endParaRPr lang="ko-KR" altLang="ko-KR" sz="1800" b="1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490538" y="2565400"/>
            <a:ext cx="2981325" cy="17716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endParaRPr lang="ko-KR" altLang="ko-KR" sz="1800" b="1">
              <a:solidFill>
                <a:srgbClr val="000000"/>
              </a:solidFill>
            </a:endParaRPr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488950" y="698500"/>
            <a:ext cx="2979738" cy="17716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endParaRPr lang="ko-KR" altLang="ko-KR" sz="1800" b="1">
              <a:solidFill>
                <a:srgbClr val="000000"/>
              </a:solidFill>
            </a:endParaRPr>
          </a:p>
        </p:txBody>
      </p:sp>
      <p:sp>
        <p:nvSpPr>
          <p:cNvPr id="11269" name="Text Box 30"/>
          <p:cNvSpPr txBox="1">
            <a:spLocks noChangeArrowheads="1"/>
          </p:cNvSpPr>
          <p:nvPr/>
        </p:nvSpPr>
        <p:spPr bwMode="auto">
          <a:xfrm>
            <a:off x="7540831" y="119063"/>
            <a:ext cx="1450769" cy="276999"/>
          </a:xfrm>
          <a:prstGeom prst="rect">
            <a:avLst/>
          </a:prstGeom>
          <a:noFill/>
          <a:ln w="38100">
            <a:noFill/>
            <a:prstDash val="sysDot"/>
            <a:miter lim="800000"/>
            <a:headEnd/>
            <a:tailEnd/>
          </a:ln>
          <a:effectLst/>
        </p:spPr>
        <p:txBody>
          <a:bodyPr wrap="none" lIns="54000" rIns="54000">
            <a:spAutoFit/>
          </a:bodyPr>
          <a:lstStyle/>
          <a:p>
            <a:pPr algn="r" eaLnBrk="1" latinLnBrk="1" hangingPunct="1"/>
            <a:r>
              <a:rPr lang="en-US" altLang="ko-KR" b="1" dirty="0">
                <a:solidFill>
                  <a:srgbClr val="FFFFFF"/>
                </a:solidFill>
              </a:rPr>
              <a:t>4. </a:t>
            </a:r>
            <a:r>
              <a:rPr lang="ko-KR" altLang="en-US" b="1" dirty="0">
                <a:solidFill>
                  <a:srgbClr val="FFFFFF"/>
                </a:solidFill>
              </a:rPr>
              <a:t>가공 생산품 사례</a:t>
            </a:r>
          </a:p>
        </p:txBody>
      </p:sp>
      <p:pic>
        <p:nvPicPr>
          <p:cNvPr id="11270" name="그림 1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76200"/>
            <a:ext cx="224948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Rectangle 2"/>
          <p:cNvSpPr>
            <a:spLocks noChangeArrowheads="1"/>
          </p:cNvSpPr>
          <p:nvPr/>
        </p:nvSpPr>
        <p:spPr bwMode="auto">
          <a:xfrm>
            <a:off x="3629025" y="712788"/>
            <a:ext cx="2979738" cy="17716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endParaRPr lang="ko-KR" altLang="ko-KR" sz="1800" b="1">
              <a:solidFill>
                <a:srgbClr val="000000"/>
              </a:solidFill>
            </a:endParaRPr>
          </a:p>
        </p:txBody>
      </p:sp>
      <p:sp>
        <p:nvSpPr>
          <p:cNvPr id="11272" name="Rectangle 2"/>
          <p:cNvSpPr>
            <a:spLocks noChangeArrowheads="1"/>
          </p:cNvSpPr>
          <p:nvPr/>
        </p:nvSpPr>
        <p:spPr bwMode="auto">
          <a:xfrm>
            <a:off x="6783388" y="692150"/>
            <a:ext cx="2979737" cy="17716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endParaRPr lang="ko-KR" altLang="ko-KR" sz="1800" b="1">
              <a:solidFill>
                <a:srgbClr val="000000"/>
              </a:solidFill>
            </a:endParaRPr>
          </a:p>
        </p:txBody>
      </p:sp>
      <p:sp>
        <p:nvSpPr>
          <p:cNvPr id="11273" name="Rectangle 2"/>
          <p:cNvSpPr>
            <a:spLocks noChangeArrowheads="1"/>
          </p:cNvSpPr>
          <p:nvPr/>
        </p:nvSpPr>
        <p:spPr bwMode="auto">
          <a:xfrm>
            <a:off x="3621088" y="2565400"/>
            <a:ext cx="2981325" cy="17716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endParaRPr lang="ko-KR" altLang="ko-KR" sz="1800" b="1">
              <a:solidFill>
                <a:srgbClr val="000000"/>
              </a:solidFill>
            </a:endParaRPr>
          </a:p>
        </p:txBody>
      </p:sp>
      <p:sp>
        <p:nvSpPr>
          <p:cNvPr id="11274" name="Rectangle 2"/>
          <p:cNvSpPr>
            <a:spLocks noChangeArrowheads="1"/>
          </p:cNvSpPr>
          <p:nvPr/>
        </p:nvSpPr>
        <p:spPr bwMode="auto">
          <a:xfrm>
            <a:off x="6783388" y="2565400"/>
            <a:ext cx="2979737" cy="17716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endParaRPr lang="ko-KR" altLang="ko-KR" sz="1800" b="1">
              <a:solidFill>
                <a:srgbClr val="000000"/>
              </a:solidFill>
            </a:endParaRPr>
          </a:p>
        </p:txBody>
      </p:sp>
      <p:sp>
        <p:nvSpPr>
          <p:cNvPr id="11275" name="Rectangle 2"/>
          <p:cNvSpPr>
            <a:spLocks noChangeArrowheads="1"/>
          </p:cNvSpPr>
          <p:nvPr/>
        </p:nvSpPr>
        <p:spPr bwMode="auto">
          <a:xfrm>
            <a:off x="3657600" y="4437063"/>
            <a:ext cx="2979738" cy="17716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endParaRPr lang="ko-KR" altLang="ko-KR" sz="1800" b="1">
              <a:solidFill>
                <a:srgbClr val="000000"/>
              </a:solidFill>
            </a:endParaRPr>
          </a:p>
        </p:txBody>
      </p:sp>
      <p:sp>
        <p:nvSpPr>
          <p:cNvPr id="11276" name="Rectangle 2"/>
          <p:cNvSpPr>
            <a:spLocks noChangeArrowheads="1"/>
          </p:cNvSpPr>
          <p:nvPr/>
        </p:nvSpPr>
        <p:spPr bwMode="auto">
          <a:xfrm>
            <a:off x="6783388" y="4467225"/>
            <a:ext cx="2979737" cy="17716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endParaRPr lang="ko-KR" altLang="ko-KR" sz="1800" b="1">
              <a:solidFill>
                <a:srgbClr val="000000"/>
              </a:solidFill>
            </a:endParaRPr>
          </a:p>
        </p:txBody>
      </p:sp>
      <p:pic>
        <p:nvPicPr>
          <p:cNvPr id="29" name="그림 28" descr="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3388" y="2565400"/>
            <a:ext cx="2979737" cy="1771650"/>
          </a:xfrm>
          <a:prstGeom prst="rect">
            <a:avLst/>
          </a:prstGeom>
        </p:spPr>
      </p:pic>
      <p:pic>
        <p:nvPicPr>
          <p:cNvPr id="30" name="그림 29" descr="1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3388" y="4467225"/>
            <a:ext cx="2979736" cy="1714500"/>
          </a:xfrm>
          <a:prstGeom prst="rect">
            <a:avLst/>
          </a:prstGeom>
        </p:spPr>
      </p:pic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3944888" y="6309320"/>
            <a:ext cx="1647031" cy="4261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endParaRPr lang="ko-KR" altLang="ko-KR" sz="1800" b="1">
              <a:solidFill>
                <a:srgbClr val="000000"/>
              </a:solidFill>
            </a:endParaRPr>
          </a:p>
        </p:txBody>
      </p:sp>
      <p:pic>
        <p:nvPicPr>
          <p:cNvPr id="3" name="그림 2" descr="테이블웨어, 정물 사진, 화이트, 테이블이(가) 표시된 사진&#10;&#10;자동 생성된 설명">
            <a:extLst>
              <a:ext uri="{FF2B5EF4-FFF2-40B4-BE49-F238E27FC236}">
                <a16:creationId xmlns:a16="http://schemas.microsoft.com/office/drawing/2014/main" id="{5D2E5FBC-512D-295F-3274-15E58251C4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130" y="692150"/>
            <a:ext cx="2979738" cy="1771650"/>
          </a:xfrm>
          <a:prstGeom prst="rect">
            <a:avLst/>
          </a:prstGeom>
        </p:spPr>
      </p:pic>
      <p:pic>
        <p:nvPicPr>
          <p:cNvPr id="5" name="그림 4" descr="자동차 부품, 타이어, 자전거, 바퀴이(가) 표시된 사진&#10;&#10;자동 생성된 설명">
            <a:extLst>
              <a:ext uri="{FF2B5EF4-FFF2-40B4-BE49-F238E27FC236}">
                <a16:creationId xmlns:a16="http://schemas.microsoft.com/office/drawing/2014/main" id="{348F1172-58A7-9DA4-1CB3-4B63F97173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699294"/>
            <a:ext cx="2979737" cy="1757362"/>
          </a:xfrm>
          <a:prstGeom prst="rect">
            <a:avLst/>
          </a:prstGeom>
        </p:spPr>
      </p:pic>
      <p:pic>
        <p:nvPicPr>
          <p:cNvPr id="7" name="그림 6" descr="텍스트, 게임 컨트롤러이(가) 표시된 사진&#10;&#10;자동 생성된 설명">
            <a:extLst>
              <a:ext uri="{FF2B5EF4-FFF2-40B4-BE49-F238E27FC236}">
                <a16:creationId xmlns:a16="http://schemas.microsoft.com/office/drawing/2014/main" id="{A05C0857-00C5-B8CC-6BCF-0E29F4510F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" y="2557264"/>
            <a:ext cx="2992437" cy="1795662"/>
          </a:xfrm>
          <a:prstGeom prst="rect">
            <a:avLst/>
          </a:prstGeom>
        </p:spPr>
      </p:pic>
      <p:pic>
        <p:nvPicPr>
          <p:cNvPr id="9" name="그림 8" descr="종이접기, 의자, 예술이(가) 표시된 사진&#10;&#10;자동 생성된 설명">
            <a:extLst>
              <a:ext uri="{FF2B5EF4-FFF2-40B4-BE49-F238E27FC236}">
                <a16:creationId xmlns:a16="http://schemas.microsoft.com/office/drawing/2014/main" id="{940CD4F3-8852-2B79-1259-DB2EE58F3B9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26" y="712788"/>
            <a:ext cx="2979738" cy="1765498"/>
          </a:xfrm>
          <a:prstGeom prst="rect">
            <a:avLst/>
          </a:prstGeom>
        </p:spPr>
      </p:pic>
      <p:pic>
        <p:nvPicPr>
          <p:cNvPr id="11" name="그림 10" descr="가구, 테이블, 디자인, 금속이(가) 표시된 사진&#10;&#10;자동 생성된 설명">
            <a:extLst>
              <a:ext uri="{FF2B5EF4-FFF2-40B4-BE49-F238E27FC236}">
                <a16:creationId xmlns:a16="http://schemas.microsoft.com/office/drawing/2014/main" id="{EC53D7D5-BB13-EC4E-6807-28CB0B16CF5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430911"/>
            <a:ext cx="2996183" cy="1734394"/>
          </a:xfrm>
          <a:prstGeom prst="rect">
            <a:avLst/>
          </a:prstGeom>
        </p:spPr>
      </p:pic>
      <p:pic>
        <p:nvPicPr>
          <p:cNvPr id="17" name="그림 16" descr="정물 사진, 도자기, 셰이커이(가) 표시된 사진&#10;&#10;자동 생성된 설명">
            <a:extLst>
              <a:ext uri="{FF2B5EF4-FFF2-40B4-BE49-F238E27FC236}">
                <a16:creationId xmlns:a16="http://schemas.microsoft.com/office/drawing/2014/main" id="{EB51EE1F-4DD0-80B3-CBBD-1562D45B33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089" y="2565400"/>
            <a:ext cx="2979738" cy="1771650"/>
          </a:xfrm>
          <a:prstGeom prst="rect">
            <a:avLst/>
          </a:prstGeom>
        </p:spPr>
      </p:pic>
      <p:pic>
        <p:nvPicPr>
          <p:cNvPr id="19" name="그림 18" descr="원, 데이터 저장 장치, 콤팩트 디스크, 실내이(가) 표시된 사진&#10;&#10;자동 생성된 설명">
            <a:extLst>
              <a:ext uri="{FF2B5EF4-FFF2-40B4-BE49-F238E27FC236}">
                <a16:creationId xmlns:a16="http://schemas.microsoft.com/office/drawing/2014/main" id="{4BCBA3BA-7D25-4AAB-02D6-923A938043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4410074"/>
            <a:ext cx="2979737" cy="17654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30"/>
          <p:cNvSpPr txBox="1">
            <a:spLocks noChangeArrowheads="1"/>
          </p:cNvSpPr>
          <p:nvPr/>
        </p:nvSpPr>
        <p:spPr bwMode="auto">
          <a:xfrm>
            <a:off x="7540831" y="119063"/>
            <a:ext cx="1450769" cy="276999"/>
          </a:xfrm>
          <a:prstGeom prst="rect">
            <a:avLst/>
          </a:prstGeom>
          <a:noFill/>
          <a:ln w="38100">
            <a:noFill/>
            <a:prstDash val="sysDot"/>
            <a:miter lim="800000"/>
            <a:headEnd/>
            <a:tailEnd/>
          </a:ln>
          <a:effectLst/>
        </p:spPr>
        <p:txBody>
          <a:bodyPr wrap="none" lIns="54000" rIns="54000">
            <a:spAutoFit/>
          </a:bodyPr>
          <a:lstStyle/>
          <a:p>
            <a:pPr algn="r" eaLnBrk="1" latinLnBrk="1" hangingPunct="1"/>
            <a:r>
              <a:rPr lang="en-US" altLang="ko-KR" b="1" dirty="0">
                <a:solidFill>
                  <a:srgbClr val="FFFFFF"/>
                </a:solidFill>
              </a:rPr>
              <a:t>4. </a:t>
            </a:r>
            <a:r>
              <a:rPr lang="ko-KR" altLang="en-US" b="1" dirty="0">
                <a:solidFill>
                  <a:srgbClr val="FFFFFF"/>
                </a:solidFill>
              </a:rPr>
              <a:t>가공 생산품 사례</a:t>
            </a:r>
          </a:p>
        </p:txBody>
      </p:sp>
      <p:pic>
        <p:nvPicPr>
          <p:cNvPr id="11270" name="그림 1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76200"/>
            <a:ext cx="224948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2"/>
          <p:cNvSpPr>
            <a:spLocks noChangeArrowheads="1"/>
          </p:cNvSpPr>
          <p:nvPr/>
        </p:nvSpPr>
        <p:spPr bwMode="auto">
          <a:xfrm rot="5400000">
            <a:off x="7625072" y="1260984"/>
            <a:ext cx="2448272" cy="1743744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endParaRPr lang="ko-KR" altLang="ko-KR" sz="1800" b="1" dirty="0">
              <a:solidFill>
                <a:srgbClr val="000000"/>
              </a:solidFill>
            </a:endParaRPr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 rot="5400000">
            <a:off x="7625072" y="3853272"/>
            <a:ext cx="2448272" cy="1743744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endParaRPr lang="ko-KR" altLang="ko-KR" sz="1800" b="1" dirty="0">
              <a:solidFill>
                <a:srgbClr val="000000"/>
              </a:solidFill>
            </a:endParaRPr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 rot="5400000">
            <a:off x="5680856" y="1260984"/>
            <a:ext cx="2448272" cy="1743744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endParaRPr lang="ko-KR" altLang="ko-KR" sz="1800" b="1" dirty="0">
              <a:solidFill>
                <a:srgbClr val="000000"/>
              </a:solidFill>
            </a:endParaRP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 rot="5400000">
            <a:off x="5680856" y="3853272"/>
            <a:ext cx="2448272" cy="1743744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endParaRPr lang="ko-KR" altLang="ko-KR" sz="1800" b="1" dirty="0">
              <a:solidFill>
                <a:srgbClr val="000000"/>
              </a:solidFill>
            </a:endParaRPr>
          </a:p>
        </p:txBody>
      </p:sp>
      <p:sp>
        <p:nvSpPr>
          <p:cNvPr id="38" name="Rectangle 2"/>
          <p:cNvSpPr>
            <a:spLocks noChangeArrowheads="1"/>
          </p:cNvSpPr>
          <p:nvPr/>
        </p:nvSpPr>
        <p:spPr bwMode="auto">
          <a:xfrm rot="5400000">
            <a:off x="3736640" y="1260984"/>
            <a:ext cx="2448272" cy="1743744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endParaRPr lang="ko-KR" altLang="ko-KR" sz="1800" b="1" dirty="0">
              <a:solidFill>
                <a:srgbClr val="000000"/>
              </a:solidFill>
            </a:endParaRPr>
          </a:p>
        </p:txBody>
      </p:sp>
      <p:sp>
        <p:nvSpPr>
          <p:cNvPr id="39" name="Rectangle 2"/>
          <p:cNvSpPr>
            <a:spLocks noChangeArrowheads="1"/>
          </p:cNvSpPr>
          <p:nvPr/>
        </p:nvSpPr>
        <p:spPr bwMode="auto">
          <a:xfrm rot="5400000">
            <a:off x="3736640" y="3853272"/>
            <a:ext cx="2448272" cy="1743744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endParaRPr lang="ko-KR" altLang="ko-KR" sz="1800" b="1" dirty="0">
              <a:solidFill>
                <a:srgbClr val="000000"/>
              </a:solidFill>
            </a:endParaRPr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 rot="5400000">
            <a:off x="1792424" y="1260984"/>
            <a:ext cx="2448272" cy="1743744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endParaRPr lang="ko-KR" altLang="ko-KR" sz="1800" b="1" dirty="0">
              <a:solidFill>
                <a:srgbClr val="000000"/>
              </a:solidFill>
            </a:endParaRP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 rot="5400000">
            <a:off x="1792424" y="3853272"/>
            <a:ext cx="2448272" cy="1743744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endParaRPr lang="ko-KR" altLang="ko-KR" sz="1800" b="1" dirty="0">
              <a:solidFill>
                <a:srgbClr val="000000"/>
              </a:solidFill>
            </a:endParaRPr>
          </a:p>
        </p:txBody>
      </p:sp>
      <p:sp>
        <p:nvSpPr>
          <p:cNvPr id="42" name="Rectangle 2"/>
          <p:cNvSpPr>
            <a:spLocks noChangeArrowheads="1"/>
          </p:cNvSpPr>
          <p:nvPr/>
        </p:nvSpPr>
        <p:spPr bwMode="auto">
          <a:xfrm rot="5400000">
            <a:off x="-151792" y="1260984"/>
            <a:ext cx="2448272" cy="1743744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endParaRPr lang="ko-KR" altLang="ko-KR" sz="1800" b="1" dirty="0">
              <a:solidFill>
                <a:srgbClr val="000000"/>
              </a:solidFill>
            </a:endParaRPr>
          </a:p>
        </p:txBody>
      </p:sp>
      <p:sp>
        <p:nvSpPr>
          <p:cNvPr id="43" name="Rectangle 2"/>
          <p:cNvSpPr>
            <a:spLocks noChangeArrowheads="1"/>
          </p:cNvSpPr>
          <p:nvPr/>
        </p:nvSpPr>
        <p:spPr bwMode="auto">
          <a:xfrm rot="5400000">
            <a:off x="-151792" y="3853272"/>
            <a:ext cx="2448272" cy="1743744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endParaRPr lang="ko-KR" altLang="ko-KR" sz="1800" b="1" dirty="0">
              <a:solidFill>
                <a:srgbClr val="000000"/>
              </a:solidFill>
            </a:endParaRPr>
          </a:p>
        </p:txBody>
      </p:sp>
      <p:pic>
        <p:nvPicPr>
          <p:cNvPr id="46" name="그림 45" descr="0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472" y="917319"/>
            <a:ext cx="1759296" cy="2431074"/>
          </a:xfrm>
          <a:prstGeom prst="rect">
            <a:avLst/>
          </a:prstGeom>
        </p:spPr>
      </p:pic>
      <p:pic>
        <p:nvPicPr>
          <p:cNvPr id="50" name="그림 49" descr="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33119" y="3501008"/>
            <a:ext cx="1728193" cy="2439674"/>
          </a:xfrm>
          <a:prstGeom prst="rect">
            <a:avLst/>
          </a:prstGeom>
        </p:spPr>
      </p:pic>
      <p:pic>
        <p:nvPicPr>
          <p:cNvPr id="54" name="그림 53" descr="2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77336" y="3501008"/>
            <a:ext cx="1728192" cy="2439674"/>
          </a:xfrm>
          <a:prstGeom prst="rect">
            <a:avLst/>
          </a:prstGeom>
        </p:spPr>
      </p:pic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3944888" y="6309320"/>
            <a:ext cx="1647031" cy="4261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endParaRPr lang="ko-KR" altLang="ko-KR" sz="1800" b="1">
              <a:solidFill>
                <a:srgbClr val="000000"/>
              </a:solidFill>
            </a:endParaRPr>
          </a:p>
        </p:txBody>
      </p:sp>
      <p:pic>
        <p:nvPicPr>
          <p:cNvPr id="4" name="그림 3" descr="컴퓨터, 사무용품, 실내, 디자인이(가) 표시된 사진&#10;&#10;자동 생성된 설명">
            <a:extLst>
              <a:ext uri="{FF2B5EF4-FFF2-40B4-BE49-F238E27FC236}">
                <a16:creationId xmlns:a16="http://schemas.microsoft.com/office/drawing/2014/main" id="{498D38A9-95FC-A52D-6507-E3A515D21A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681" y="932161"/>
            <a:ext cx="1743744" cy="2448272"/>
          </a:xfrm>
          <a:prstGeom prst="rect">
            <a:avLst/>
          </a:prstGeom>
        </p:spPr>
      </p:pic>
      <p:pic>
        <p:nvPicPr>
          <p:cNvPr id="6" name="그림 5" descr="자동차, 자동차 부품, 차량, 육상 차량이(가) 표시된 사진&#10;&#10;자동 생성된 설명">
            <a:extLst>
              <a:ext uri="{FF2B5EF4-FFF2-40B4-BE49-F238E27FC236}">
                <a16:creationId xmlns:a16="http://schemas.microsoft.com/office/drawing/2014/main" id="{409DED88-D070-516C-0307-962AAE26FF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137" y="3501008"/>
            <a:ext cx="1759296" cy="2448272"/>
          </a:xfrm>
          <a:prstGeom prst="rect">
            <a:avLst/>
          </a:prstGeom>
        </p:spPr>
      </p:pic>
      <p:pic>
        <p:nvPicPr>
          <p:cNvPr id="8" name="그림 7" descr="디자인, 드라이브이(가) 표시된 사진&#10;&#10;중간 신뢰도로 자동 생성된 설명">
            <a:extLst>
              <a:ext uri="{FF2B5EF4-FFF2-40B4-BE49-F238E27FC236}">
                <a16:creationId xmlns:a16="http://schemas.microsoft.com/office/drawing/2014/main" id="{A483135E-F7C3-8414-6D60-B748BC1689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353" y="3501008"/>
            <a:ext cx="1759295" cy="2448272"/>
          </a:xfrm>
          <a:prstGeom prst="rect">
            <a:avLst/>
          </a:prstGeom>
        </p:spPr>
      </p:pic>
      <p:pic>
        <p:nvPicPr>
          <p:cNvPr id="12" name="그림 11" descr="원, 레코드판, 턴테이블, 실내이(가) 표시된 사진&#10;&#10;자동 생성된 설명">
            <a:extLst>
              <a:ext uri="{FF2B5EF4-FFF2-40B4-BE49-F238E27FC236}">
                <a16:creationId xmlns:a16="http://schemas.microsoft.com/office/drawing/2014/main" id="{88C77C3B-970C-E231-E9DF-1E34628C424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336" y="908719"/>
            <a:ext cx="1743744" cy="2448274"/>
          </a:xfrm>
          <a:prstGeom prst="rect">
            <a:avLst/>
          </a:prstGeom>
        </p:spPr>
      </p:pic>
      <p:pic>
        <p:nvPicPr>
          <p:cNvPr id="14" name="그림 13" descr="실린더, 은, 실내이(가) 표시된 사진&#10;&#10;자동 생성된 설명">
            <a:extLst>
              <a:ext uri="{FF2B5EF4-FFF2-40B4-BE49-F238E27FC236}">
                <a16:creationId xmlns:a16="http://schemas.microsoft.com/office/drawing/2014/main" id="{7B8C2B04-92AB-4EF4-134F-81B7BEF3340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353" y="908718"/>
            <a:ext cx="1759295" cy="2448272"/>
          </a:xfrm>
          <a:prstGeom prst="rect">
            <a:avLst/>
          </a:prstGeom>
        </p:spPr>
      </p:pic>
      <p:pic>
        <p:nvPicPr>
          <p:cNvPr id="16" name="그림 15" descr="헬멧, 의류, 머리장식, 개인 보호 장비이(가) 표시된 사진&#10;&#10;자동 생성된 설명">
            <a:extLst>
              <a:ext uri="{FF2B5EF4-FFF2-40B4-BE49-F238E27FC236}">
                <a16:creationId xmlns:a16="http://schemas.microsoft.com/office/drawing/2014/main" id="{D5E88405-C657-9BBE-66D5-EBD75E35051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119" y="908718"/>
            <a:ext cx="1743744" cy="2439674"/>
          </a:xfrm>
          <a:prstGeom prst="rect">
            <a:avLst/>
          </a:prstGeom>
        </p:spPr>
      </p:pic>
      <p:pic>
        <p:nvPicPr>
          <p:cNvPr id="22" name="그림 21" descr="실내이(가) 표시된 사진&#10;&#10;자동 생성된 설명">
            <a:extLst>
              <a:ext uri="{FF2B5EF4-FFF2-40B4-BE49-F238E27FC236}">
                <a16:creationId xmlns:a16="http://schemas.microsoft.com/office/drawing/2014/main" id="{1F55451A-5E79-F32A-4888-0F0786E75D1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1" y="3492410"/>
            <a:ext cx="1774847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88118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FF99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FF99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9136</TotalTime>
  <Words>376</Words>
  <Application>Microsoft Office PowerPoint</Application>
  <PresentationFormat>A4 용지(210x297mm)</PresentationFormat>
  <Paragraphs>115</Paragraphs>
  <Slides>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8" baseType="lpstr">
      <vt:lpstr>Arial Unicode MS</vt:lpstr>
      <vt:lpstr>HY견고딕</vt:lpstr>
      <vt:lpstr>HY견명조</vt:lpstr>
      <vt:lpstr>굴림</vt:lpstr>
      <vt:lpstr>굴림체</vt:lpstr>
      <vt:lpstr>맑은 고딕</vt:lpstr>
      <vt:lpstr>Arial</vt:lpstr>
      <vt:lpstr>Book Antiqua</vt:lpstr>
      <vt:lpstr>Times New Roman</vt:lpstr>
      <vt:lpstr>기본 디자인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(주)코리아와이즈넛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park</dc:creator>
  <cp:lastModifiedBy>동휘 남</cp:lastModifiedBy>
  <cp:revision>679</cp:revision>
  <cp:lastPrinted>2015-05-26T05:42:41Z</cp:lastPrinted>
  <dcterms:created xsi:type="dcterms:W3CDTF">2002-05-23T10:59:35Z</dcterms:created>
  <dcterms:modified xsi:type="dcterms:W3CDTF">2024-04-22T07:37:08Z</dcterms:modified>
</cp:coreProperties>
</file>